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147480239" r:id="rId2"/>
    <p:sldId id="2147480240" r:id="rId3"/>
    <p:sldId id="2310" r:id="rId4"/>
    <p:sldId id="2147480242" r:id="rId5"/>
    <p:sldId id="2342" r:id="rId6"/>
    <p:sldId id="2147480310" r:id="rId7"/>
    <p:sldId id="2147480318" r:id="rId8"/>
    <p:sldId id="2147480296" r:id="rId9"/>
    <p:sldId id="2147480321" r:id="rId10"/>
    <p:sldId id="2147480273" r:id="rId11"/>
    <p:sldId id="2147480274" r:id="rId12"/>
    <p:sldId id="2147480278" r:id="rId13"/>
    <p:sldId id="2147480276" r:id="rId14"/>
    <p:sldId id="2147480298" r:id="rId15"/>
    <p:sldId id="2147480300" r:id="rId16"/>
    <p:sldId id="2147480280" r:id="rId17"/>
    <p:sldId id="2147480314" r:id="rId18"/>
    <p:sldId id="2147480303" r:id="rId19"/>
    <p:sldId id="2147480302" r:id="rId20"/>
    <p:sldId id="2147480299" r:id="rId21"/>
    <p:sldId id="2147480304" r:id="rId22"/>
    <p:sldId id="2147480307" r:id="rId23"/>
    <p:sldId id="2147480257" r:id="rId24"/>
    <p:sldId id="2147480246" r:id="rId25"/>
    <p:sldId id="2147480324" r:id="rId26"/>
    <p:sldId id="2147480320" r:id="rId27"/>
    <p:sldId id="2147480306" r:id="rId28"/>
    <p:sldId id="2147480309" r:id="rId29"/>
    <p:sldId id="2147480312" r:id="rId30"/>
    <p:sldId id="2147480319" r:id="rId31"/>
    <p:sldId id="2147480322" r:id="rId32"/>
    <p:sldId id="2147480323" r:id="rId33"/>
    <p:sldId id="214748025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3333FF"/>
    <a:srgbClr val="2F4CB7"/>
    <a:srgbClr val="3B5ACD"/>
    <a:srgbClr val="1F3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8F100C-5D5B-4859-B216-AC984F581A4C}" v="11" dt="2025-02-06T17:24:57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0909" autoAdjust="0"/>
  </p:normalViewPr>
  <p:slideViewPr>
    <p:cSldViewPr snapToGrid="0">
      <p:cViewPr varScale="1">
        <p:scale>
          <a:sx n="70" d="100"/>
          <a:sy n="70" d="100"/>
        </p:scale>
        <p:origin x="20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ita Parmar" userId="b4cbd9b7-2797-4bbf-bc54-6ffb3d9aa0d4" providerId="ADAL" clId="{CB8F100C-5D5B-4859-B216-AC984F581A4C}"/>
    <pc:docChg chg="addSld modSld sldOrd">
      <pc:chgData name="Arpita Parmar" userId="b4cbd9b7-2797-4bbf-bc54-6ffb3d9aa0d4" providerId="ADAL" clId="{CB8F100C-5D5B-4859-B216-AC984F581A4C}" dt="2025-02-06T17:44:35.202" v="253"/>
      <pc:docMkLst>
        <pc:docMk/>
      </pc:docMkLst>
      <pc:sldChg chg="modSp mod">
        <pc:chgData name="Arpita Parmar" userId="b4cbd9b7-2797-4bbf-bc54-6ffb3d9aa0d4" providerId="ADAL" clId="{CB8F100C-5D5B-4859-B216-AC984F581A4C}" dt="2025-02-05T15:43:42.498" v="41" actId="20577"/>
        <pc:sldMkLst>
          <pc:docMk/>
          <pc:sldMk cId="2328645948" sldId="2310"/>
        </pc:sldMkLst>
        <pc:spChg chg="mod">
          <ac:chgData name="Arpita Parmar" userId="b4cbd9b7-2797-4bbf-bc54-6ffb3d9aa0d4" providerId="ADAL" clId="{CB8F100C-5D5B-4859-B216-AC984F581A4C}" dt="2025-02-05T15:43:42.498" v="41" actId="20577"/>
          <ac:spMkLst>
            <pc:docMk/>
            <pc:sldMk cId="2328645948" sldId="2310"/>
            <ac:spMk id="2" creationId="{3B6F3560-3577-0CA3-9101-794316DAD141}"/>
          </ac:spMkLst>
        </pc:spChg>
      </pc:sldChg>
      <pc:sldChg chg="addSp delSp modSp mod">
        <pc:chgData name="Arpita Parmar" userId="b4cbd9b7-2797-4bbf-bc54-6ffb3d9aa0d4" providerId="ADAL" clId="{CB8F100C-5D5B-4859-B216-AC984F581A4C}" dt="2025-02-06T17:18:09.387" v="225" actId="207"/>
        <pc:sldMkLst>
          <pc:docMk/>
          <pc:sldMk cId="1198006773" sldId="2147480319"/>
        </pc:sldMkLst>
        <pc:spChg chg="mod">
          <ac:chgData name="Arpita Parmar" userId="b4cbd9b7-2797-4bbf-bc54-6ffb3d9aa0d4" providerId="ADAL" clId="{CB8F100C-5D5B-4859-B216-AC984F581A4C}" dt="2025-02-06T15:42:15.686" v="87" actId="20577"/>
          <ac:spMkLst>
            <pc:docMk/>
            <pc:sldMk cId="1198006773" sldId="2147480319"/>
            <ac:spMk id="2" creationId="{2ABF059C-D884-3799-0E8D-D233E13E15DD}"/>
          </ac:spMkLst>
        </pc:spChg>
        <pc:spChg chg="del mod">
          <ac:chgData name="Arpita Parmar" userId="b4cbd9b7-2797-4bbf-bc54-6ffb3d9aa0d4" providerId="ADAL" clId="{CB8F100C-5D5B-4859-B216-AC984F581A4C}" dt="2025-02-06T15:42:17.446" v="89"/>
          <ac:spMkLst>
            <pc:docMk/>
            <pc:sldMk cId="1198006773" sldId="2147480319"/>
            <ac:spMk id="4" creationId="{A906C4C5-D972-E70A-ED41-A62B84117E22}"/>
          </ac:spMkLst>
        </pc:spChg>
        <pc:spChg chg="add mod">
          <ac:chgData name="Arpita Parmar" userId="b4cbd9b7-2797-4bbf-bc54-6ffb3d9aa0d4" providerId="ADAL" clId="{CB8F100C-5D5B-4859-B216-AC984F581A4C}" dt="2025-02-06T17:18:09.387" v="225" actId="207"/>
          <ac:spMkLst>
            <pc:docMk/>
            <pc:sldMk cId="1198006773" sldId="2147480319"/>
            <ac:spMk id="5" creationId="{C4FC2EB9-91D6-8AD7-4592-6BF97F2EE7B3}"/>
          </ac:spMkLst>
        </pc:spChg>
      </pc:sldChg>
      <pc:sldChg chg="ord">
        <pc:chgData name="Arpita Parmar" userId="b4cbd9b7-2797-4bbf-bc54-6ffb3d9aa0d4" providerId="ADAL" clId="{CB8F100C-5D5B-4859-B216-AC984F581A4C}" dt="2025-02-06T17:44:35.202" v="253"/>
        <pc:sldMkLst>
          <pc:docMk/>
          <pc:sldMk cId="3497184458" sldId="2147480320"/>
        </pc:sldMkLst>
      </pc:sldChg>
      <pc:sldChg chg="modSp mod">
        <pc:chgData name="Arpita Parmar" userId="b4cbd9b7-2797-4bbf-bc54-6ffb3d9aa0d4" providerId="ADAL" clId="{CB8F100C-5D5B-4859-B216-AC984F581A4C}" dt="2025-02-06T17:17:51.911" v="223" actId="207"/>
        <pc:sldMkLst>
          <pc:docMk/>
          <pc:sldMk cId="1630243075" sldId="2147480322"/>
        </pc:sldMkLst>
        <pc:spChg chg="mod">
          <ac:chgData name="Arpita Parmar" userId="b4cbd9b7-2797-4bbf-bc54-6ffb3d9aa0d4" providerId="ADAL" clId="{CB8F100C-5D5B-4859-B216-AC984F581A4C}" dt="2025-02-06T15:42:44.064" v="106" actId="20577"/>
          <ac:spMkLst>
            <pc:docMk/>
            <pc:sldMk cId="1630243075" sldId="2147480322"/>
            <ac:spMk id="2" creationId="{5215FDFF-6316-5313-0534-F78636EEB478}"/>
          </ac:spMkLst>
        </pc:spChg>
        <pc:spChg chg="mod">
          <ac:chgData name="Arpita Parmar" userId="b4cbd9b7-2797-4bbf-bc54-6ffb3d9aa0d4" providerId="ADAL" clId="{CB8F100C-5D5B-4859-B216-AC984F581A4C}" dt="2025-02-06T17:17:51.911" v="223" actId="207"/>
          <ac:spMkLst>
            <pc:docMk/>
            <pc:sldMk cId="1630243075" sldId="2147480322"/>
            <ac:spMk id="4" creationId="{0507465D-969B-DB46-DAA9-39B815D2C6F3}"/>
          </ac:spMkLst>
        </pc:spChg>
      </pc:sldChg>
      <pc:sldChg chg="addSp modSp new mod">
        <pc:chgData name="Arpita Parmar" userId="b4cbd9b7-2797-4bbf-bc54-6ffb3d9aa0d4" providerId="ADAL" clId="{CB8F100C-5D5B-4859-B216-AC984F581A4C}" dt="2025-02-06T15:45:52.504" v="213" actId="20577"/>
        <pc:sldMkLst>
          <pc:docMk/>
          <pc:sldMk cId="1185218440" sldId="2147480323"/>
        </pc:sldMkLst>
        <pc:spChg chg="mod">
          <ac:chgData name="Arpita Parmar" userId="b4cbd9b7-2797-4bbf-bc54-6ffb3d9aa0d4" providerId="ADAL" clId="{CB8F100C-5D5B-4859-B216-AC984F581A4C}" dt="2025-02-06T15:45:43.649" v="194" actId="20577"/>
          <ac:spMkLst>
            <pc:docMk/>
            <pc:sldMk cId="1185218440" sldId="2147480323"/>
            <ac:spMk id="2" creationId="{ECF537B8-99BA-9511-A275-34D10ED02BC4}"/>
          </ac:spMkLst>
        </pc:spChg>
        <pc:spChg chg="add mod">
          <ac:chgData name="Arpita Parmar" userId="b4cbd9b7-2797-4bbf-bc54-6ffb3d9aa0d4" providerId="ADAL" clId="{CB8F100C-5D5B-4859-B216-AC984F581A4C}" dt="2025-02-06T15:45:52.504" v="213" actId="20577"/>
          <ac:spMkLst>
            <pc:docMk/>
            <pc:sldMk cId="1185218440" sldId="2147480323"/>
            <ac:spMk id="4" creationId="{98701C77-5C5A-3047-7C0E-2B9AC1384192}"/>
          </ac:spMkLst>
        </pc:spChg>
      </pc:sldChg>
      <pc:sldChg chg="addSp modSp new mod ord">
        <pc:chgData name="Arpita Parmar" userId="b4cbd9b7-2797-4bbf-bc54-6ffb3d9aa0d4" providerId="ADAL" clId="{CB8F100C-5D5B-4859-B216-AC984F581A4C}" dt="2025-02-06T17:31:54.769" v="251"/>
        <pc:sldMkLst>
          <pc:docMk/>
          <pc:sldMk cId="151823374" sldId="2147480324"/>
        </pc:sldMkLst>
        <pc:spChg chg="mod">
          <ac:chgData name="Arpita Parmar" userId="b4cbd9b7-2797-4bbf-bc54-6ffb3d9aa0d4" providerId="ADAL" clId="{CB8F100C-5D5B-4859-B216-AC984F581A4C}" dt="2025-02-06T17:25:12.222" v="249" actId="20577"/>
          <ac:spMkLst>
            <pc:docMk/>
            <pc:sldMk cId="151823374" sldId="2147480324"/>
            <ac:spMk id="2" creationId="{1A4005C9-210B-9BC0-0012-B4B7C8C49A77}"/>
          </ac:spMkLst>
        </pc:spChg>
        <pc:picChg chg="add mod">
          <ac:chgData name="Arpita Parmar" userId="b4cbd9b7-2797-4bbf-bc54-6ffb3d9aa0d4" providerId="ADAL" clId="{CB8F100C-5D5B-4859-B216-AC984F581A4C}" dt="2025-02-06T17:24:57.276" v="236" actId="14100"/>
          <ac:picMkLst>
            <pc:docMk/>
            <pc:sldMk cId="151823374" sldId="2147480324"/>
            <ac:picMk id="1026" creationId="{4AD72282-4A0A-2361-DA38-9A52FECF7A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D9521-9536-4D9F-AB75-C355DC25D20E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9489F-B107-4770-9962-4BFC3373D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1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7000"/>
              </a:lnSpc>
              <a:spcAft>
                <a:spcPts val="0"/>
              </a:spcAft>
              <a:tabLst>
                <a:tab pos="232234" algn="l"/>
                <a:tab pos="353051" algn="l"/>
              </a:tabLst>
            </a:pPr>
            <a:endParaRPr lang="en-US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00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5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7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2/5/2025 3:41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899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1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8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7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2/5/2025 1:19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2/5/2025 3:41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2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7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2/5/2025 3:41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57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2/5/2025 3:41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57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6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FF05-9BCC-7887-09A4-1B3C0FEB7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B8AFF-3CAB-516F-E6EE-1022A3CE7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25F31-2DAC-2E0F-5906-E9229BE1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4D432-4620-678C-8E6F-DAF269A9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01D97-DE60-CDE2-CD1E-CFFD41D5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0CE4-A733-FADC-50FC-311C7E0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3C006-23D1-57DE-D2A1-FB349C492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0075-0942-2234-A8AF-FE425AE9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4CD56-8FA0-C3F3-56BA-F2699CC8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7F19D-9EA5-12D5-EB03-40E852BA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7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999A5-211C-22E8-F94D-210B56DB1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F981B-F4B9-A32C-8BEE-8220C8853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744A0-19D0-87D6-9AEA-04151BFA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FE60B-721F-A315-3259-EBF13F31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6A4C8-D189-3507-5566-E6224D40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2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IPS_WW Public Sect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planet with lights&#10;&#10;Description automatically generated">
            <a:extLst>
              <a:ext uri="{FF2B5EF4-FFF2-40B4-BE49-F238E27FC236}">
                <a16:creationId xmlns:a16="http://schemas.microsoft.com/office/drawing/2014/main" id="{99897B30-FEBA-6B88-7482-27106DD9C9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59C730E-7AB5-2CF9-4792-002FF67383BD}"/>
              </a:ext>
            </a:extLst>
          </p:cNvPr>
          <p:cNvSpPr/>
          <p:nvPr userDrawn="1"/>
        </p:nvSpPr>
        <p:spPr bwMode="auto">
          <a:xfrm>
            <a:off x="5830988" y="0"/>
            <a:ext cx="6361012" cy="6857997"/>
          </a:xfrm>
          <a:custGeom>
            <a:avLst/>
            <a:gdLst>
              <a:gd name="connsiteX0" fmla="*/ 2161533 w 6361012"/>
              <a:gd name="connsiteY0" fmla="*/ 0 h 6857997"/>
              <a:gd name="connsiteX1" fmla="*/ 6361012 w 6361012"/>
              <a:gd name="connsiteY1" fmla="*/ 0 h 6857997"/>
              <a:gd name="connsiteX2" fmla="*/ 6361012 w 6361012"/>
              <a:gd name="connsiteY2" fmla="*/ 3980620 h 6857997"/>
              <a:gd name="connsiteX3" fmla="*/ 6323101 w 6361012"/>
              <a:gd name="connsiteY3" fmla="*/ 4125401 h 6857997"/>
              <a:gd name="connsiteX4" fmla="*/ 5963546 w 6361012"/>
              <a:gd name="connsiteY4" fmla="*/ 6857996 h 6857997"/>
              <a:gd name="connsiteX5" fmla="*/ 5688886 w 6361012"/>
              <a:gd name="connsiteY5" fmla="*/ 6857996 h 6857997"/>
              <a:gd name="connsiteX6" fmla="*/ 5688886 w 6361012"/>
              <a:gd name="connsiteY6" fmla="*/ 6857997 h 6857997"/>
              <a:gd name="connsiteX7" fmla="*/ 795515 w 6361012"/>
              <a:gd name="connsiteY7" fmla="*/ 6857996 h 6857997"/>
              <a:gd name="connsiteX8" fmla="*/ 795516 w 6361012"/>
              <a:gd name="connsiteY8" fmla="*/ 6857995 h 6857997"/>
              <a:gd name="connsiteX9" fmla="*/ 0 w 6361012"/>
              <a:gd name="connsiteY9" fmla="*/ 6857995 h 6857997"/>
              <a:gd name="connsiteX10" fmla="*/ 1836200 w 6361012"/>
              <a:gd name="connsiteY10" fmla="*/ 925859 h 6857997"/>
              <a:gd name="connsiteX11" fmla="*/ 1886873 w 6361012"/>
              <a:gd name="connsiteY11" fmla="*/ 1 h 6857997"/>
              <a:gd name="connsiteX12" fmla="*/ 2161533 w 6361012"/>
              <a:gd name="connsiteY12" fmla="*/ 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61012" h="6857997">
                <a:moveTo>
                  <a:pt x="2161533" y="0"/>
                </a:moveTo>
                <a:lnTo>
                  <a:pt x="6361012" y="0"/>
                </a:lnTo>
                <a:lnTo>
                  <a:pt x="6361012" y="3980620"/>
                </a:lnTo>
                <a:lnTo>
                  <a:pt x="6323101" y="4125401"/>
                </a:lnTo>
                <a:cubicBezTo>
                  <a:pt x="6120865" y="5008527"/>
                  <a:pt x="5998351" y="5922049"/>
                  <a:pt x="5963546" y="6857996"/>
                </a:cubicBezTo>
                <a:lnTo>
                  <a:pt x="5688886" y="6857996"/>
                </a:lnTo>
                <a:lnTo>
                  <a:pt x="5688886" y="6857997"/>
                </a:lnTo>
                <a:lnTo>
                  <a:pt x="795515" y="6857996"/>
                </a:lnTo>
                <a:lnTo>
                  <a:pt x="795516" y="6857995"/>
                </a:lnTo>
                <a:lnTo>
                  <a:pt x="0" y="6857995"/>
                </a:lnTo>
                <a:cubicBezTo>
                  <a:pt x="1006258" y="5078618"/>
                  <a:pt x="1651495" y="3068069"/>
                  <a:pt x="1836200" y="925859"/>
                </a:cubicBezTo>
                <a:lnTo>
                  <a:pt x="1886873" y="1"/>
                </a:lnTo>
                <a:lnTo>
                  <a:pt x="2161533" y="1"/>
                </a:lnTo>
                <a:close/>
              </a:path>
            </a:pathLst>
          </a:custGeom>
          <a:gradFill flip="none" rotWithShape="1">
            <a:gsLst>
              <a:gs pos="90000">
                <a:srgbClr val="0078D4"/>
              </a:gs>
              <a:gs pos="4000">
                <a:srgbClr val="50E6FF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4737800" cy="1107996"/>
          </a:xfrm>
        </p:spPr>
        <p:txBody>
          <a:bodyPr wrap="square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782281"/>
            <a:ext cx="473404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1DF511C-A457-C83C-3050-EA68D60234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78012" y="0"/>
            <a:ext cx="6213988" cy="6857998"/>
          </a:xfrm>
          <a:custGeom>
            <a:avLst/>
            <a:gdLst>
              <a:gd name="connsiteX0" fmla="*/ 1886874 w 6213988"/>
              <a:gd name="connsiteY0" fmla="*/ 0 h 6857998"/>
              <a:gd name="connsiteX1" fmla="*/ 6213988 w 6213988"/>
              <a:gd name="connsiteY1" fmla="*/ 0 h 6857998"/>
              <a:gd name="connsiteX2" fmla="*/ 6213988 w 6213988"/>
              <a:gd name="connsiteY2" fmla="*/ 140414 h 6857998"/>
              <a:gd name="connsiteX3" fmla="*/ 6213988 w 6213988"/>
              <a:gd name="connsiteY3" fmla="*/ 3472644 h 6857998"/>
              <a:gd name="connsiteX4" fmla="*/ 6048441 w 6213988"/>
              <a:gd name="connsiteY4" fmla="*/ 4125403 h 6857998"/>
              <a:gd name="connsiteX5" fmla="*/ 5688887 w 6213988"/>
              <a:gd name="connsiteY5" fmla="*/ 6857998 h 6857998"/>
              <a:gd name="connsiteX6" fmla="*/ 795515 w 6213988"/>
              <a:gd name="connsiteY6" fmla="*/ 6857998 h 6857998"/>
              <a:gd name="connsiteX7" fmla="*/ 795516 w 6213988"/>
              <a:gd name="connsiteY7" fmla="*/ 6857997 h 6857998"/>
              <a:gd name="connsiteX8" fmla="*/ 0 w 6213988"/>
              <a:gd name="connsiteY8" fmla="*/ 6857997 h 6857998"/>
              <a:gd name="connsiteX9" fmla="*/ 1868695 w 6213988"/>
              <a:gd name="connsiteY9" fmla="*/ 46483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3988" h="6857998">
                <a:moveTo>
                  <a:pt x="1886874" y="0"/>
                </a:moveTo>
                <a:lnTo>
                  <a:pt x="6213988" y="0"/>
                </a:lnTo>
                <a:lnTo>
                  <a:pt x="6213988" y="140414"/>
                </a:lnTo>
                <a:lnTo>
                  <a:pt x="6213988" y="3472644"/>
                </a:lnTo>
                <a:lnTo>
                  <a:pt x="6048441" y="4125403"/>
                </a:lnTo>
                <a:cubicBezTo>
                  <a:pt x="5846205" y="5008529"/>
                  <a:pt x="5723692" y="5922052"/>
                  <a:pt x="5688887" y="6857998"/>
                </a:cubicBezTo>
                <a:lnTo>
                  <a:pt x="795515" y="6857998"/>
                </a:lnTo>
                <a:lnTo>
                  <a:pt x="795516" y="6857997"/>
                </a:lnTo>
                <a:lnTo>
                  <a:pt x="0" y="6857997"/>
                </a:lnTo>
                <a:cubicBezTo>
                  <a:pt x="1078134" y="4951521"/>
                  <a:pt x="1741830" y="2779670"/>
                  <a:pt x="1868695" y="464835"/>
                </a:cubicBez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</p:spPr>
        <p:txBody>
          <a:bodyPr wrap="square" tIns="3931920">
            <a:noAutofit/>
          </a:bodyPr>
          <a:lstStyle>
            <a:lvl1pPr marL="0" indent="0" algn="ctr">
              <a:buNone/>
              <a:defRPr lang="en-US" sz="1600" kern="1200" spc="0" baseline="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above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506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4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51914164-CAA3-0F6A-F741-5E504963E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34002-9D98-CB8E-E823-EADC55F227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F481CAB-474F-1A52-A8F2-AD28A8D40DEC}"/>
              </a:ext>
            </a:extLst>
          </p:cNvPr>
          <p:cNvSpPr/>
          <p:nvPr userDrawn="1"/>
        </p:nvSpPr>
        <p:spPr>
          <a:xfrm>
            <a:off x="0" y="4679915"/>
            <a:ext cx="12192000" cy="2178087"/>
          </a:xfrm>
          <a:custGeom>
            <a:avLst/>
            <a:gdLst>
              <a:gd name="connsiteX0" fmla="*/ 0 w 12192000"/>
              <a:gd name="connsiteY0" fmla="*/ 0 h 2178087"/>
              <a:gd name="connsiteX1" fmla="*/ 49187 w 12192000"/>
              <a:gd name="connsiteY1" fmla="*/ 26851 h 2178087"/>
              <a:gd name="connsiteX2" fmla="*/ 5229981 w 12192000"/>
              <a:gd name="connsiteY2" fmla="*/ 1726424 h 2178087"/>
              <a:gd name="connsiteX3" fmla="*/ 11446932 w 12192000"/>
              <a:gd name="connsiteY3" fmla="*/ 876636 h 2178087"/>
              <a:gd name="connsiteX4" fmla="*/ 12028917 w 12192000"/>
              <a:gd name="connsiteY4" fmla="*/ 992007 h 2178087"/>
              <a:gd name="connsiteX5" fmla="*/ 12192000 w 12192000"/>
              <a:gd name="connsiteY5" fmla="*/ 1038316 h 2178087"/>
              <a:gd name="connsiteX6" fmla="*/ 12192000 w 12192000"/>
              <a:gd name="connsiteY6" fmla="*/ 2178087 h 2178087"/>
              <a:gd name="connsiteX7" fmla="*/ 0 w 12192000"/>
              <a:gd name="connsiteY7" fmla="*/ 2178087 h 21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178087">
                <a:moveTo>
                  <a:pt x="0" y="0"/>
                </a:moveTo>
                <a:lnTo>
                  <a:pt x="49187" y="26851"/>
                </a:lnTo>
                <a:cubicBezTo>
                  <a:pt x="1085347" y="603113"/>
                  <a:pt x="3157664" y="1718458"/>
                  <a:pt x="5229981" y="1726424"/>
                </a:cubicBezTo>
                <a:cubicBezTo>
                  <a:pt x="7302300" y="1718458"/>
                  <a:pt x="9374617" y="603113"/>
                  <a:pt x="11446932" y="876636"/>
                </a:cubicBezTo>
                <a:cubicBezTo>
                  <a:pt x="11641212" y="903275"/>
                  <a:pt x="11835492" y="942354"/>
                  <a:pt x="12028917" y="992007"/>
                </a:cubicBezTo>
                <a:lnTo>
                  <a:pt x="12192000" y="1038316"/>
                </a:lnTo>
                <a:lnTo>
                  <a:pt x="12192000" y="2178087"/>
                </a:lnTo>
                <a:lnTo>
                  <a:pt x="0" y="2178087"/>
                </a:lnTo>
                <a:close/>
              </a:path>
            </a:pathLst>
          </a:custGeom>
          <a:gradFill>
            <a:gsLst>
              <a:gs pos="100000">
                <a:srgbClr val="122C4F"/>
              </a:gs>
              <a:gs pos="0">
                <a:srgbClr val="142944"/>
              </a:gs>
            </a:gsLst>
            <a:lin ang="2700000" scaled="1"/>
          </a:gradFill>
          <a:ln w="8467" cap="flat">
            <a:noFill/>
            <a:prstDash val="solid"/>
            <a:miter/>
          </a:ln>
          <a:effectLst>
            <a:outerShdw blurRad="812800" dist="3175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92616F-094B-3245-6D5B-F1BCD72A97BC}"/>
              </a:ext>
            </a:extLst>
          </p:cNvPr>
          <p:cNvSpPr/>
          <p:nvPr userDrawn="1"/>
        </p:nvSpPr>
        <p:spPr>
          <a:xfrm>
            <a:off x="0" y="5999523"/>
            <a:ext cx="9696275" cy="858477"/>
          </a:xfrm>
          <a:custGeom>
            <a:avLst/>
            <a:gdLst>
              <a:gd name="connsiteX0" fmla="*/ 7676696 w 9696275"/>
              <a:gd name="connsiteY0" fmla="*/ 530993 h 858477"/>
              <a:gd name="connsiteX1" fmla="*/ 8188475 w 9696275"/>
              <a:gd name="connsiteY1" fmla="*/ 547368 h 858477"/>
              <a:gd name="connsiteX2" fmla="*/ 9687830 w 9696275"/>
              <a:gd name="connsiteY2" fmla="*/ 855713 h 858477"/>
              <a:gd name="connsiteX3" fmla="*/ 9696275 w 9696275"/>
              <a:gd name="connsiteY3" fmla="*/ 858477 h 858477"/>
              <a:gd name="connsiteX4" fmla="*/ 4572598 w 9696275"/>
              <a:gd name="connsiteY4" fmla="*/ 858477 h 858477"/>
              <a:gd name="connsiteX5" fmla="*/ 4606017 w 9696275"/>
              <a:gd name="connsiteY5" fmla="*/ 856651 h 858477"/>
              <a:gd name="connsiteX6" fmla="*/ 7676696 w 9696275"/>
              <a:gd name="connsiteY6" fmla="*/ 530993 h 858477"/>
              <a:gd name="connsiteX7" fmla="*/ 0 w 9696275"/>
              <a:gd name="connsiteY7" fmla="*/ 0 h 858477"/>
              <a:gd name="connsiteX8" fmla="*/ 682372 w 9696275"/>
              <a:gd name="connsiteY8" fmla="*/ 218742 h 858477"/>
              <a:gd name="connsiteX9" fmla="*/ 3583790 w 9696275"/>
              <a:gd name="connsiteY9" fmla="*/ 856009 h 858477"/>
              <a:gd name="connsiteX10" fmla="*/ 3627014 w 9696275"/>
              <a:gd name="connsiteY10" fmla="*/ 858477 h 858477"/>
              <a:gd name="connsiteX11" fmla="*/ 0 w 9696275"/>
              <a:gd name="connsiteY11" fmla="*/ 858477 h 85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96275" h="858477">
                <a:moveTo>
                  <a:pt x="7676696" y="530993"/>
                </a:moveTo>
                <a:cubicBezTo>
                  <a:pt x="7847289" y="529316"/>
                  <a:pt x="8017882" y="534146"/>
                  <a:pt x="8188475" y="547368"/>
                </a:cubicBezTo>
                <a:cubicBezTo>
                  <a:pt x="8700255" y="588574"/>
                  <a:pt x="9212034" y="706754"/>
                  <a:pt x="9687830" y="855713"/>
                </a:cubicBezTo>
                <a:lnTo>
                  <a:pt x="9696275" y="858477"/>
                </a:lnTo>
                <a:lnTo>
                  <a:pt x="4572598" y="858477"/>
                </a:lnTo>
                <a:lnTo>
                  <a:pt x="4606017" y="856651"/>
                </a:lnTo>
                <a:cubicBezTo>
                  <a:pt x="5629577" y="785358"/>
                  <a:pt x="6653137" y="541054"/>
                  <a:pt x="7676696" y="530993"/>
                </a:cubicBezTo>
                <a:close/>
                <a:moveTo>
                  <a:pt x="0" y="0"/>
                </a:moveTo>
                <a:lnTo>
                  <a:pt x="682372" y="218742"/>
                </a:lnTo>
                <a:cubicBezTo>
                  <a:pt x="1279449" y="413736"/>
                  <a:pt x="2398967" y="768341"/>
                  <a:pt x="3583790" y="856009"/>
                </a:cubicBezTo>
                <a:lnTo>
                  <a:pt x="3627014" y="858477"/>
                </a:lnTo>
                <a:lnTo>
                  <a:pt x="0" y="858477"/>
                </a:lnTo>
                <a:close/>
              </a:path>
            </a:pathLst>
          </a:custGeom>
          <a:gradFill>
            <a:gsLst>
              <a:gs pos="100000">
                <a:srgbClr val="122C4F"/>
              </a:gs>
              <a:gs pos="0">
                <a:srgbClr val="142944"/>
              </a:gs>
            </a:gsLst>
            <a:lin ang="2700000" scaled="1"/>
          </a:gradFill>
          <a:ln w="8467" cap="flat">
            <a:noFill/>
            <a:prstDash val="solid"/>
            <a:miter/>
          </a:ln>
          <a:effectLst>
            <a:outerShdw blurRad="1270000" dist="317500" dir="8100000" algn="tr" rotWithShape="0">
              <a:prstClr val="black">
                <a:alpha val="93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767AF-BA08-2513-8339-7EAC30F3AE39}"/>
              </a:ext>
            </a:extLst>
          </p:cNvPr>
          <p:cNvGrpSpPr/>
          <p:nvPr userDrawn="1"/>
        </p:nvGrpSpPr>
        <p:grpSpPr>
          <a:xfrm>
            <a:off x="7471836" y="1"/>
            <a:ext cx="4720163" cy="1211986"/>
            <a:chOff x="4863262" y="0"/>
            <a:chExt cx="6378217" cy="163772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CE3B39-2D23-B342-D3BA-F6E9F718A899}"/>
                </a:ext>
              </a:extLst>
            </p:cNvPr>
            <p:cNvSpPr/>
            <p:nvPr/>
          </p:nvSpPr>
          <p:spPr>
            <a:xfrm>
              <a:off x="4863262" y="0"/>
              <a:ext cx="6378217" cy="1637721"/>
            </a:xfrm>
            <a:custGeom>
              <a:avLst/>
              <a:gdLst>
                <a:gd name="connsiteX0" fmla="*/ 0 w 6378217"/>
                <a:gd name="connsiteY0" fmla="*/ 0 h 1637721"/>
                <a:gd name="connsiteX1" fmla="*/ 4167423 w 6378217"/>
                <a:gd name="connsiteY1" fmla="*/ 1631982 h 1637721"/>
                <a:gd name="connsiteX2" fmla="*/ 6378218 w 6378217"/>
                <a:gd name="connsiteY2" fmla="*/ 1175323 h 1637721"/>
                <a:gd name="connsiteX3" fmla="*/ 6378218 w 6378217"/>
                <a:gd name="connsiteY3" fmla="*/ 0 h 1637721"/>
                <a:gd name="connsiteX4" fmla="*/ 0 w 6378217"/>
                <a:gd name="connsiteY4" fmla="*/ 0 h 163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217" h="1637721">
                  <a:moveTo>
                    <a:pt x="0" y="0"/>
                  </a:moveTo>
                  <a:cubicBezTo>
                    <a:pt x="1476490" y="225815"/>
                    <a:pt x="2722373" y="1559284"/>
                    <a:pt x="4167423" y="1631982"/>
                  </a:cubicBezTo>
                  <a:cubicBezTo>
                    <a:pt x="5475750" y="1697830"/>
                    <a:pt x="6378218" y="1175323"/>
                    <a:pt x="6378218" y="1175323"/>
                  </a:cubicBezTo>
                  <a:lnTo>
                    <a:pt x="6378218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122C4F"/>
                </a:gs>
                <a:gs pos="0">
                  <a:srgbClr val="142944"/>
                </a:gs>
              </a:gsLst>
              <a:lin ang="2700000" scaled="1"/>
            </a:gradFill>
            <a:ln w="8467" cap="flat">
              <a:noFill/>
              <a:prstDash val="solid"/>
              <a:miter/>
            </a:ln>
            <a:effectLst>
              <a:outerShdw blurRad="812800" dist="317500" dir="8100000" sx="95000" sy="95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6AA7BA4-2A0D-20F1-264F-BF7859FB3A9D}"/>
                </a:ext>
              </a:extLst>
            </p:cNvPr>
            <p:cNvSpPr/>
            <p:nvPr/>
          </p:nvSpPr>
          <p:spPr>
            <a:xfrm>
              <a:off x="4863262" y="0"/>
              <a:ext cx="6378217" cy="1017107"/>
            </a:xfrm>
            <a:custGeom>
              <a:avLst/>
              <a:gdLst>
                <a:gd name="connsiteX0" fmla="*/ 0 w 6378217"/>
                <a:gd name="connsiteY0" fmla="*/ 0 h 1017107"/>
                <a:gd name="connsiteX1" fmla="*/ 4094765 w 6378217"/>
                <a:gd name="connsiteY1" fmla="*/ 1012782 h 1017107"/>
                <a:gd name="connsiteX2" fmla="*/ 6378218 w 6378217"/>
                <a:gd name="connsiteY2" fmla="*/ 697085 h 1017107"/>
                <a:gd name="connsiteX3" fmla="*/ 6378218 w 6378217"/>
                <a:gd name="connsiteY3" fmla="*/ 0 h 1017107"/>
                <a:gd name="connsiteX4" fmla="*/ 0 w 6378217"/>
                <a:gd name="connsiteY4" fmla="*/ 0 h 101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217" h="1017107">
                  <a:moveTo>
                    <a:pt x="0" y="0"/>
                  </a:moveTo>
                  <a:cubicBezTo>
                    <a:pt x="1666233" y="157275"/>
                    <a:pt x="2855732" y="967604"/>
                    <a:pt x="4094765" y="1012782"/>
                  </a:cubicBezTo>
                  <a:cubicBezTo>
                    <a:pt x="5403922" y="1060535"/>
                    <a:pt x="6378218" y="697085"/>
                    <a:pt x="6378218" y="697085"/>
                  </a:cubicBezTo>
                  <a:lnTo>
                    <a:pt x="6378218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122C4F"/>
                </a:gs>
                <a:gs pos="0">
                  <a:srgbClr val="142944"/>
                </a:gs>
              </a:gsLst>
              <a:lin ang="2700000" scaled="1"/>
            </a:gradFill>
            <a:ln w="8467" cap="flat">
              <a:noFill/>
              <a:prstDash val="solid"/>
              <a:miter/>
            </a:ln>
            <a:effectLst>
              <a:outerShdw blurRad="812800" dist="317500" dir="8100000" sx="95000" sy="95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6E1DE67-EA92-347A-4107-9E037F21B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3121224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IN" sz="3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Section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36020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87206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686-C471-C494-F98D-45BEE396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CA959-4F39-33BC-C79E-A223B8C8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8C8D-FB49-D694-C3B1-373D0C46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6E60-4895-A976-813B-E19875D0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57C8E-3606-DA99-1A47-FCBA9C73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68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69EE-3925-6D65-3D5C-B4213F0E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776ED-D7A4-A0E4-CD23-08BA2748D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A540C-ED7E-2C56-AEED-DE48BEF4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60922-F43B-9FBA-49EC-2753B064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1FA4-35D9-AEBB-27B2-B1FB7882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1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3FB6-91B8-46AF-ED85-69E120C1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72936-848F-7DCB-D842-29FBE60C4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1F94-8588-DAAD-62CB-90B594620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70A55-90E1-3895-2CF4-072CEC37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D2C66-F101-EC47-63F8-0726E5A0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A69F2-3962-1E4E-AD72-690DF77F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0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CFE-39DE-DB19-E93C-07C1B9B6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17D7E-9D9A-54A9-843F-213939BF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21F84-B848-006B-C4F1-83F7BCB1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405A9-FB5B-2316-2B0D-EDF097B05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10898-6261-901A-5CB0-33CB44C53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86EE1-BAC7-5B81-B569-E851A931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AD65C-873F-7120-38C3-17DC09CA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89B9F-2149-120B-260C-A872607E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1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1483-3F25-703E-7016-05AB4423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C9530-D533-DADC-FF35-A894D80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68842-1C9E-2E95-7F70-549530E2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F523C-B815-0F26-3F0D-4B636F3C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6BD4D-3D09-FEF0-D9C1-E38BA84A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E2603-2204-B10F-654E-319D6E7B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5E42E-012E-95FD-2950-CF8FB924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782D-BFD1-7B7C-0F00-4135A0A4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28175-E803-92EB-1BE4-96BD7DF39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72EB4-5D9D-E01E-7CA4-1D281E723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4300A-A26A-B1FB-7226-96F0D614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DE906-6255-2A14-8C39-2D5AC400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317E2-6377-A26B-B370-52B866A6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1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E4A1-335A-3644-BB9D-6FAAC162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2C335-0FF0-F8CA-23D0-05C196BF1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5AB58-5BCC-A575-1FDC-C9AEA2953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60BF4-FDCA-683D-E5A2-E8B512B7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31C06-10E4-D4BC-E5AE-6A1EB6A6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17CE1-285F-68B5-6822-10FAA98F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475843-9BB6-E8AA-254A-10F4CDFC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E6299-54E2-9315-E28E-103EF46B4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AEF2B-0B4A-B8DC-1164-298587E80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F70D16-82F8-4ADF-B60D-E65143C233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24C0E-E715-1D1C-15B7-83738F6B5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82D6F-3D6D-181C-5F25-235B3EB45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8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melafox.github.io/vectors-comparison/" TargetMode="External"/><Relationship Id="rId2" Type="http://schemas.openxmlformats.org/officeDocument/2006/relationships/hyperlink" Target="https://huggingface.co/spaces/mteb/leaderboard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search/search-get-started-portal-import-vectors?tabs=sample-data-storage%2Cmodel-aoai%2Cconnect-data-storage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pitaisAn0maly/BootcampAIArchitect/tree/main/Session2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blog/azure-ai-services-blog/improving-rag-performance-with-azure-ai-search-and-azure-ai-prompt-flow-in-azure/4117118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6693FA-7950-413A-C031-CF3EC72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1845"/>
            <a:ext cx="7088065" cy="1258230"/>
          </a:xfrm>
        </p:spPr>
        <p:txBody>
          <a:bodyPr/>
          <a:lstStyle/>
          <a:p>
            <a:r>
              <a:rPr lang="en-US" sz="2800" dirty="0"/>
              <a:t>Deep Dive into Azure AI Search for Gen AI Apps</a:t>
            </a:r>
            <a:br>
              <a:rPr lang="en-US" sz="2800" dirty="0"/>
            </a:br>
            <a:endParaRPr lang="en-IN" sz="2800" dirty="0"/>
          </a:p>
        </p:txBody>
      </p:sp>
      <p:pic>
        <p:nvPicPr>
          <p:cNvPr id="8" name="Picture Placeholder 7" descr="A computer circuit board with a square in center">
            <a:extLst>
              <a:ext uri="{FF2B5EF4-FFF2-40B4-BE49-F238E27FC236}">
                <a16:creationId xmlns:a16="http://schemas.microsoft.com/office/drawing/2014/main" id="{8FDFD3C4-4E23-FFF2-D2DE-C2A48A100F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30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6C10A3-07C0-BE0A-1686-7E0DA45CB4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1ADAF-A304-DE62-FBC5-1F88D61B82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1906" y="257533"/>
            <a:ext cx="11128187" cy="7386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Traditional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DA658-BEDC-EC52-89CF-73C4B11142D9}"/>
              </a:ext>
            </a:extLst>
          </p:cNvPr>
          <p:cNvSpPr txBox="1"/>
          <p:nvPr/>
        </p:nvSpPr>
        <p:spPr>
          <a:xfrm>
            <a:off x="588263" y="1571625"/>
            <a:ext cx="3048000" cy="6810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Document 1:</a:t>
            </a:r>
          </a:p>
          <a:p>
            <a:pPr algn="ctr"/>
            <a:r>
              <a:rPr lang="en-US" sz="2000"/>
              <a:t>“apple orange banana”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B90D1-0CA7-099F-DA7A-96D75E3CE250}"/>
              </a:ext>
            </a:extLst>
          </p:cNvPr>
          <p:cNvSpPr txBox="1"/>
          <p:nvPr/>
        </p:nvSpPr>
        <p:spPr>
          <a:xfrm>
            <a:off x="588263" y="2842022"/>
            <a:ext cx="3048000" cy="6810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Document 2:</a:t>
            </a:r>
          </a:p>
          <a:p>
            <a:pPr algn="ctr"/>
            <a:r>
              <a:rPr lang="en-US" sz="2000"/>
              <a:t>“orange apple grape”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41A79-CA6B-6DD3-F982-56446DD91703}"/>
              </a:ext>
            </a:extLst>
          </p:cNvPr>
          <p:cNvSpPr txBox="1"/>
          <p:nvPr/>
        </p:nvSpPr>
        <p:spPr>
          <a:xfrm>
            <a:off x="588263" y="4112419"/>
            <a:ext cx="3048000" cy="6810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Document 3:</a:t>
            </a:r>
          </a:p>
          <a:p>
            <a:pPr algn="ctr"/>
            <a:r>
              <a:rPr lang="en-US" sz="2000"/>
              <a:t>“banana grape apple”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381C9D37-7795-E79B-F7F3-5F3B3D687105}"/>
              </a:ext>
            </a:extLst>
          </p:cNvPr>
          <p:cNvGraphicFramePr>
            <a:graphicFrameLocks noGrp="1"/>
          </p:cNvGraphicFramePr>
          <p:nvPr/>
        </p:nvGraphicFramePr>
        <p:xfrm>
          <a:off x="4152900" y="2252663"/>
          <a:ext cx="72970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346">
                  <a:extLst>
                    <a:ext uri="{9D8B030D-6E8A-4147-A177-3AD203B41FA5}">
                      <a16:colId xmlns:a16="http://schemas.microsoft.com/office/drawing/2014/main" val="266075839"/>
                    </a:ext>
                  </a:extLst>
                </a:gridCol>
                <a:gridCol w="2432346">
                  <a:extLst>
                    <a:ext uri="{9D8B030D-6E8A-4147-A177-3AD203B41FA5}">
                      <a16:colId xmlns:a16="http://schemas.microsoft.com/office/drawing/2014/main" val="2560889086"/>
                    </a:ext>
                  </a:extLst>
                </a:gridCol>
                <a:gridCol w="2432346">
                  <a:extLst>
                    <a:ext uri="{9D8B030D-6E8A-4147-A177-3AD203B41FA5}">
                      <a16:colId xmlns:a16="http://schemas.microsoft.com/office/drawing/2014/main" val="100776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Term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Freq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Documents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5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1, 2, 3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1, 2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6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banana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1, 3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4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grape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1859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56A1358-9894-1E76-0BE3-82894F477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4152899" y="4168772"/>
            <a:ext cx="4850605" cy="16192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F17BB-53A7-906B-AA98-B777224F0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17975" y="4127499"/>
            <a:ext cx="4903088" cy="88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D2FEE2-969F-2669-B151-D0B7AA670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81775" y="4328319"/>
            <a:ext cx="0" cy="9525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01C470-0730-5022-9702-E729C0A8A4B9}"/>
              </a:ext>
            </a:extLst>
          </p:cNvPr>
          <p:cNvSpPr txBox="1"/>
          <p:nvPr/>
        </p:nvSpPr>
        <p:spPr>
          <a:xfrm>
            <a:off x="5367338" y="4397911"/>
            <a:ext cx="2428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Dictionary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D0136-B80B-9D1C-9D71-97C691BFB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9055987" y="4168774"/>
            <a:ext cx="2393951" cy="16192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E52BD-612C-3A1C-638B-93801BB63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86138" y="4127499"/>
            <a:ext cx="2581275" cy="88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B08FA7-D4FE-DD9C-62EA-D3E042A8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2" idx="0"/>
          </p:cNvCxnSpPr>
          <p:nvPr/>
        </p:nvCxnSpPr>
        <p:spPr>
          <a:xfrm flipH="1">
            <a:off x="10235501" y="4330699"/>
            <a:ext cx="17462" cy="95251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F10DC0-7E45-BAE5-BCD5-ABE1D90CDFF7}"/>
              </a:ext>
            </a:extLst>
          </p:cNvPr>
          <p:cNvSpPr txBox="1"/>
          <p:nvPr/>
        </p:nvSpPr>
        <p:spPr>
          <a:xfrm>
            <a:off x="8743272" y="4423569"/>
            <a:ext cx="2428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Postings Lists</a:t>
            </a:r>
          </a:p>
        </p:txBody>
      </p:sp>
    </p:spTree>
    <p:extLst>
      <p:ext uri="{BB962C8B-B14F-4D97-AF65-F5344CB8AC3E}">
        <p14:creationId xmlns:p14="http://schemas.microsoft.com/office/powerpoint/2010/main" val="342111940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A8ACC9-E892-2216-25C2-F9FF1CA003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1B576-3C26-FCD1-64FD-89565BE99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154" y="172987"/>
            <a:ext cx="11128187" cy="738664"/>
          </a:xfrm>
        </p:spPr>
        <p:txBody>
          <a:bodyPr>
            <a:normAutofit fontScale="92500"/>
          </a:bodyPr>
          <a:lstStyle/>
          <a:p>
            <a:r>
              <a:rPr kumimoji="0" lang="en-US" sz="4800" b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Segoe Sans Text"/>
                <a:cs typeface="Segoe UI"/>
              </a:rPr>
              <a:t>Ranking &amp; Relevance in Traditional Search</a:t>
            </a:r>
            <a:endParaRPr lang="en-US" dirty="0">
              <a:latin typeface="Segoe Sans Tex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73CC6-AC7F-1B7D-8873-9640AB667E7C}"/>
              </a:ext>
            </a:extLst>
          </p:cNvPr>
          <p:cNvSpPr txBox="1"/>
          <p:nvPr/>
        </p:nvSpPr>
        <p:spPr>
          <a:xfrm>
            <a:off x="0" y="1109180"/>
            <a:ext cx="6105644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chemeClr val="bg1"/>
                </a:solidFill>
              </a:rPr>
              <a:t>Relevance</a:t>
            </a:r>
            <a:r>
              <a:rPr lang="en-US" sz="2400" dirty="0">
                <a:solidFill>
                  <a:schemeClr val="bg1"/>
                </a:solidFill>
              </a:rPr>
              <a:t> : Retrieve documents containing specific terms (e.g., "apples" AND "oranges")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Ranking</a:t>
            </a:r>
            <a:r>
              <a:rPr lang="en-US" sz="2400" dirty="0">
                <a:solidFill>
                  <a:schemeClr val="bg1"/>
                </a:solidFill>
              </a:rPr>
              <a:t> via BM25: A ranking algorithm influenced by 3 key factors: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Term Frequency (TF): </a:t>
            </a:r>
            <a:r>
              <a:rPr lang="en-US" sz="1800" dirty="0">
                <a:solidFill>
                  <a:schemeClr val="bg1"/>
                </a:solidFill>
              </a:rPr>
              <a:t>More occurrences of the search term indicate higher relevance</a:t>
            </a:r>
          </a:p>
          <a:p>
            <a:pPr lvl="2"/>
            <a:endParaRPr lang="en-US" sz="1800" dirty="0">
              <a:solidFill>
                <a:schemeClr val="bg1"/>
              </a:solidFill>
            </a:endParaRP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Inverse Document Frequency (IDF): </a:t>
            </a:r>
            <a:r>
              <a:rPr lang="en-US" sz="1800" dirty="0">
                <a:solidFill>
                  <a:schemeClr val="bg1"/>
                </a:solidFill>
              </a:rPr>
              <a:t>The rarer a term across documents, the more important it is.</a:t>
            </a:r>
          </a:p>
          <a:p>
            <a:pPr lvl="2"/>
            <a:endParaRPr lang="en-US" sz="1800" dirty="0">
              <a:solidFill>
                <a:schemeClr val="bg1"/>
              </a:solidFill>
            </a:endParaRP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Field Length: </a:t>
            </a:r>
            <a:r>
              <a:rPr lang="en-US" sz="1800" dirty="0">
                <a:solidFill>
                  <a:schemeClr val="bg1"/>
                </a:solidFill>
              </a:rPr>
              <a:t>Terms found in shorter fields (fewer words) are more likely to be relevant than terms in longer fields (more words)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98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B2FCB5A0-A719-210F-0174-C67AB3AC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Embeddings: Universal representation of data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636F95-8CF3-E155-A0B6-12B11BFBB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963" y="1351281"/>
            <a:ext cx="11017821" cy="4917758"/>
            <a:chOff x="588963" y="1351281"/>
            <a:chExt cx="11017821" cy="4917758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9651E69-2E05-6B12-49FE-755DCE7B8F76}"/>
                </a:ext>
              </a:extLst>
            </p:cNvPr>
            <p:cNvSpPr/>
            <p:nvPr/>
          </p:nvSpPr>
          <p:spPr bwMode="auto">
            <a:xfrm>
              <a:off x="588963" y="1351281"/>
              <a:ext cx="11017821" cy="4917758"/>
            </a:xfrm>
            <a:prstGeom prst="roundRect">
              <a:avLst>
                <a:gd name="adj" fmla="val 2443"/>
              </a:avLst>
            </a:prstGeom>
            <a:solidFill>
              <a:schemeClr val="bg1"/>
            </a:solidFill>
            <a:ln>
              <a:noFill/>
            </a:ln>
            <a:effectLst>
              <a:outerShdw blurRad="444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5FCB3A6-3BC9-B158-AB17-53627E6AA7B2}"/>
                </a:ext>
              </a:extLst>
            </p:cNvPr>
            <p:cNvSpPr/>
            <p:nvPr/>
          </p:nvSpPr>
          <p:spPr bwMode="auto">
            <a:xfrm>
              <a:off x="720270" y="1436688"/>
              <a:ext cx="4735937" cy="1474649"/>
            </a:xfrm>
            <a:prstGeom prst="roundRect">
              <a:avLst>
                <a:gd name="adj" fmla="val 9500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BFF5A52-AC14-7844-53DB-18F57F48A4BC}"/>
                </a:ext>
              </a:extLst>
            </p:cNvPr>
            <p:cNvSpPr/>
            <p:nvPr/>
          </p:nvSpPr>
          <p:spPr bwMode="auto">
            <a:xfrm>
              <a:off x="720270" y="3051036"/>
              <a:ext cx="4735937" cy="1474649"/>
            </a:xfrm>
            <a:prstGeom prst="roundRect">
              <a:avLst>
                <a:gd name="adj" fmla="val 9500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D18469D-41E4-2E0A-7D8A-BBF50CE2A6E5}"/>
                </a:ext>
              </a:extLst>
            </p:cNvPr>
            <p:cNvSpPr/>
            <p:nvPr/>
          </p:nvSpPr>
          <p:spPr bwMode="auto">
            <a:xfrm>
              <a:off x="7512305" y="2340889"/>
              <a:ext cx="3104236" cy="2938542"/>
            </a:xfrm>
            <a:prstGeom prst="roundRect">
              <a:avLst>
                <a:gd name="adj" fmla="val 60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6ED8AE5-3813-10F9-6E19-D5AC6C3BC1FF}"/>
                </a:ext>
              </a:extLst>
            </p:cNvPr>
            <p:cNvSpPr/>
            <p:nvPr/>
          </p:nvSpPr>
          <p:spPr bwMode="auto">
            <a:xfrm>
              <a:off x="720270" y="4665385"/>
              <a:ext cx="4735937" cy="1474649"/>
            </a:xfrm>
            <a:prstGeom prst="roundRect">
              <a:avLst>
                <a:gd name="adj" fmla="val 9500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69952F9-F283-72B3-1FB2-1743FE09F025}"/>
              </a:ext>
            </a:extLst>
          </p:cNvPr>
          <p:cNvSpPr txBox="1">
            <a:spLocks/>
          </p:cNvSpPr>
          <p:nvPr/>
        </p:nvSpPr>
        <p:spPr>
          <a:xfrm>
            <a:off x="1616683" y="1897013"/>
            <a:ext cx="151513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3.4MB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F527C8-C05E-CE63-CF3D-C9FAC1DB3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071168" y="1537758"/>
            <a:ext cx="1256564" cy="1272508"/>
            <a:chOff x="142812" y="139308"/>
            <a:chExt cx="301753" cy="305583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5DC7ED3-A7DB-B01E-FD64-56F529A3C2F9}"/>
                </a:ext>
              </a:extLst>
            </p:cNvPr>
            <p:cNvSpPr/>
            <p:nvPr/>
          </p:nvSpPr>
          <p:spPr bwMode="auto">
            <a:xfrm>
              <a:off x="142812" y="139308"/>
              <a:ext cx="301753" cy="305583"/>
            </a:xfrm>
            <a:prstGeom prst="roundRect">
              <a:avLst>
                <a:gd name="adj" fmla="val 2714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177800" dir="8100000" sx="90000" sy="90000" algn="tr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229308-6715-032B-19E9-D3D1451F350D}"/>
                </a:ext>
              </a:extLst>
            </p:cNvPr>
            <p:cNvSpPr/>
            <p:nvPr/>
          </p:nvSpPr>
          <p:spPr bwMode="auto">
            <a:xfrm>
              <a:off x="169505" y="167916"/>
              <a:ext cx="248368" cy="248368"/>
            </a:xfrm>
            <a:prstGeom prst="ellipse">
              <a:avLst/>
            </a:prstGeom>
            <a:gradFill flip="none" rotWithShape="1">
              <a:gsLst>
                <a:gs pos="24000">
                  <a:srgbClr val="30436E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50800" dist="76200" dir="8100000" algn="tr" rotWithShape="0">
                <a:schemeClr val="tx2">
                  <a:alpha val="25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71" name="PhotoCollection_E7AA" title="Icon of a stacked photo of a landscape">
            <a:extLst>
              <a:ext uri="{FF2B5EF4-FFF2-40B4-BE49-F238E27FC236}">
                <a16:creationId xmlns:a16="http://schemas.microsoft.com/office/drawing/2014/main" id="{397064A6-1AB4-0617-F061-A983D74B36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60102" y="1991132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Arrow Connector 19" descr="Arrow pointing to 0.1912&#10;">
            <a:extLst>
              <a:ext uri="{FF2B5EF4-FFF2-40B4-BE49-F238E27FC236}">
                <a16:creationId xmlns:a16="http://schemas.microsoft.com/office/drawing/2014/main" id="{1BDD5D38-B246-54A2-BCC7-45897BA83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456207" y="2174013"/>
            <a:ext cx="3026926" cy="80782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702B532-87B6-2E3A-0D4E-491B28FC8956}"/>
              </a:ext>
            </a:extLst>
          </p:cNvPr>
          <p:cNvSpPr txBox="1"/>
          <p:nvPr/>
        </p:nvSpPr>
        <p:spPr>
          <a:xfrm>
            <a:off x="8483133" y="2797176"/>
            <a:ext cx="11625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0.1912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51B6B-83E6-9D69-B040-2D882CDEE360}"/>
              </a:ext>
            </a:extLst>
          </p:cNvPr>
          <p:cNvSpPr txBox="1">
            <a:spLocks/>
          </p:cNvSpPr>
          <p:nvPr/>
        </p:nvSpPr>
        <p:spPr>
          <a:xfrm>
            <a:off x="1714687" y="3511362"/>
            <a:ext cx="131913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4.1MB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D75B5D-68D1-2D8E-1772-67586C737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071168" y="3152107"/>
            <a:ext cx="1256564" cy="1272508"/>
            <a:chOff x="142812" y="139308"/>
            <a:chExt cx="301753" cy="30558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E58E070-8416-0568-9575-A00C993340B6}"/>
                </a:ext>
              </a:extLst>
            </p:cNvPr>
            <p:cNvSpPr/>
            <p:nvPr/>
          </p:nvSpPr>
          <p:spPr bwMode="auto">
            <a:xfrm>
              <a:off x="142812" y="139308"/>
              <a:ext cx="301753" cy="305583"/>
            </a:xfrm>
            <a:prstGeom prst="roundRect">
              <a:avLst>
                <a:gd name="adj" fmla="val 2714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177800" dir="8100000" sx="90000" sy="90000" algn="tr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413FEB-B3AF-09F9-9666-66ECA1E8C36C}"/>
                </a:ext>
              </a:extLst>
            </p:cNvPr>
            <p:cNvSpPr/>
            <p:nvPr/>
          </p:nvSpPr>
          <p:spPr bwMode="auto">
            <a:xfrm>
              <a:off x="169505" y="167916"/>
              <a:ext cx="248368" cy="248368"/>
            </a:xfrm>
            <a:prstGeom prst="ellipse">
              <a:avLst/>
            </a:prstGeom>
            <a:gradFill flip="none" rotWithShape="1">
              <a:gsLst>
                <a:gs pos="24000">
                  <a:srgbClr val="30436E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50800" dist="76200" dir="8100000" algn="tr" rotWithShape="0">
                <a:schemeClr val="tx2">
                  <a:alpha val="25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70" name="headphones" title="Icon of headphones">
            <a:extLst>
              <a:ext uri="{FF2B5EF4-FFF2-40B4-BE49-F238E27FC236}">
                <a16:creationId xmlns:a16="http://schemas.microsoft.com/office/drawing/2014/main" id="{3A23AE9A-C4B4-C610-93FA-B67B5D3FE0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78693" y="3543300"/>
            <a:ext cx="441514" cy="490122"/>
          </a:xfrm>
          <a:custGeom>
            <a:avLst/>
            <a:gdLst>
              <a:gd name="T0" fmla="*/ 0 w 302"/>
              <a:gd name="T1" fmla="*/ 229 h 334"/>
              <a:gd name="T2" fmla="*/ 0 w 302"/>
              <a:gd name="T3" fmla="*/ 151 h 334"/>
              <a:gd name="T4" fmla="*/ 151 w 302"/>
              <a:gd name="T5" fmla="*/ 0 h 334"/>
              <a:gd name="T6" fmla="*/ 302 w 302"/>
              <a:gd name="T7" fmla="*/ 151 h 334"/>
              <a:gd name="T8" fmla="*/ 302 w 302"/>
              <a:gd name="T9" fmla="*/ 239 h 334"/>
              <a:gd name="T10" fmla="*/ 35 w 302"/>
              <a:gd name="T11" fmla="*/ 184 h 334"/>
              <a:gd name="T12" fmla="*/ 0 w 302"/>
              <a:gd name="T13" fmla="*/ 219 h 334"/>
              <a:gd name="T14" fmla="*/ 0 w 302"/>
              <a:gd name="T15" fmla="*/ 300 h 334"/>
              <a:gd name="T16" fmla="*/ 35 w 302"/>
              <a:gd name="T17" fmla="*/ 334 h 334"/>
              <a:gd name="T18" fmla="*/ 58 w 302"/>
              <a:gd name="T19" fmla="*/ 334 h 334"/>
              <a:gd name="T20" fmla="*/ 58 w 302"/>
              <a:gd name="T21" fmla="*/ 184 h 334"/>
              <a:gd name="T22" fmla="*/ 35 w 302"/>
              <a:gd name="T23" fmla="*/ 184 h 334"/>
              <a:gd name="T24" fmla="*/ 244 w 302"/>
              <a:gd name="T25" fmla="*/ 184 h 334"/>
              <a:gd name="T26" fmla="*/ 244 w 302"/>
              <a:gd name="T27" fmla="*/ 334 h 334"/>
              <a:gd name="T28" fmla="*/ 268 w 302"/>
              <a:gd name="T29" fmla="*/ 334 h 334"/>
              <a:gd name="T30" fmla="*/ 302 w 302"/>
              <a:gd name="T31" fmla="*/ 300 h 334"/>
              <a:gd name="T32" fmla="*/ 302 w 302"/>
              <a:gd name="T33" fmla="*/ 219 h 334"/>
              <a:gd name="T34" fmla="*/ 268 w 302"/>
              <a:gd name="T35" fmla="*/ 184 h 334"/>
              <a:gd name="T36" fmla="*/ 244 w 302"/>
              <a:gd name="T37" fmla="*/ 184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2" h="334">
                <a:moveTo>
                  <a:pt x="0" y="229"/>
                </a:moveTo>
                <a:cubicBezTo>
                  <a:pt x="0" y="151"/>
                  <a:pt x="0" y="151"/>
                  <a:pt x="0" y="151"/>
                </a:cubicBezTo>
                <a:cubicBezTo>
                  <a:pt x="0" y="67"/>
                  <a:pt x="68" y="0"/>
                  <a:pt x="151" y="0"/>
                </a:cubicBezTo>
                <a:cubicBezTo>
                  <a:pt x="234" y="0"/>
                  <a:pt x="302" y="67"/>
                  <a:pt x="302" y="151"/>
                </a:cubicBezTo>
                <a:cubicBezTo>
                  <a:pt x="302" y="239"/>
                  <a:pt x="302" y="239"/>
                  <a:pt x="302" y="239"/>
                </a:cubicBezTo>
                <a:moveTo>
                  <a:pt x="35" y="184"/>
                </a:moveTo>
                <a:cubicBezTo>
                  <a:pt x="15" y="184"/>
                  <a:pt x="0" y="200"/>
                  <a:pt x="0" y="219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19"/>
                  <a:pt x="15" y="334"/>
                  <a:pt x="35" y="334"/>
                </a:cubicBezTo>
                <a:cubicBezTo>
                  <a:pt x="58" y="334"/>
                  <a:pt x="58" y="334"/>
                  <a:pt x="58" y="334"/>
                </a:cubicBezTo>
                <a:cubicBezTo>
                  <a:pt x="58" y="184"/>
                  <a:pt x="58" y="184"/>
                  <a:pt x="58" y="184"/>
                </a:cubicBezTo>
                <a:lnTo>
                  <a:pt x="35" y="184"/>
                </a:lnTo>
                <a:close/>
                <a:moveTo>
                  <a:pt x="244" y="184"/>
                </a:moveTo>
                <a:cubicBezTo>
                  <a:pt x="244" y="334"/>
                  <a:pt x="244" y="334"/>
                  <a:pt x="244" y="334"/>
                </a:cubicBezTo>
                <a:cubicBezTo>
                  <a:pt x="268" y="334"/>
                  <a:pt x="268" y="334"/>
                  <a:pt x="268" y="334"/>
                </a:cubicBezTo>
                <a:cubicBezTo>
                  <a:pt x="287" y="334"/>
                  <a:pt x="302" y="319"/>
                  <a:pt x="302" y="300"/>
                </a:cubicBezTo>
                <a:cubicBezTo>
                  <a:pt x="302" y="219"/>
                  <a:pt x="302" y="219"/>
                  <a:pt x="302" y="219"/>
                </a:cubicBezTo>
                <a:cubicBezTo>
                  <a:pt x="302" y="200"/>
                  <a:pt x="287" y="184"/>
                  <a:pt x="268" y="184"/>
                </a:cubicBezTo>
                <a:lnTo>
                  <a:pt x="244" y="184"/>
                </a:lnTo>
                <a:close/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21" name="Straight Arrow Connector 20" descr="Arrow pointing to 0.4123&#10;">
            <a:extLst>
              <a:ext uri="{FF2B5EF4-FFF2-40B4-BE49-F238E27FC236}">
                <a16:creationId xmlns:a16="http://schemas.microsoft.com/office/drawing/2014/main" id="{7DA388F6-9902-5451-5C2C-04B1A6169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5456207" y="3534054"/>
            <a:ext cx="3026926" cy="254307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583F9ED-AF05-43D8-C99C-5A25D7C5AE62}"/>
              </a:ext>
            </a:extLst>
          </p:cNvPr>
          <p:cNvSpPr txBox="1">
            <a:spLocks/>
          </p:cNvSpPr>
          <p:nvPr/>
        </p:nvSpPr>
        <p:spPr>
          <a:xfrm>
            <a:off x="8483133" y="3349388"/>
            <a:ext cx="11625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0.4123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CC2F23-75B3-12B9-44FF-65F04845ED29}"/>
              </a:ext>
            </a:extLst>
          </p:cNvPr>
          <p:cNvSpPr txBox="1">
            <a:spLocks/>
          </p:cNvSpPr>
          <p:nvPr/>
        </p:nvSpPr>
        <p:spPr>
          <a:xfrm>
            <a:off x="1714687" y="5125710"/>
            <a:ext cx="131913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1.1GB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7AC7B8-DFBC-4E52-6213-114841CC4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071168" y="4766455"/>
            <a:ext cx="1256564" cy="1272508"/>
            <a:chOff x="142812" y="139308"/>
            <a:chExt cx="301753" cy="30558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DAA2C6E-BE88-A1E4-BDAB-7FAD5D3A6A30}"/>
                </a:ext>
              </a:extLst>
            </p:cNvPr>
            <p:cNvSpPr/>
            <p:nvPr/>
          </p:nvSpPr>
          <p:spPr bwMode="auto">
            <a:xfrm>
              <a:off x="142812" y="139308"/>
              <a:ext cx="301753" cy="305583"/>
            </a:xfrm>
            <a:prstGeom prst="roundRect">
              <a:avLst>
                <a:gd name="adj" fmla="val 2714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177800" dir="8100000" sx="90000" sy="90000" algn="tr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15A2D0-A3BB-5E47-0607-20D95BA509F4}"/>
                </a:ext>
              </a:extLst>
            </p:cNvPr>
            <p:cNvSpPr/>
            <p:nvPr/>
          </p:nvSpPr>
          <p:spPr bwMode="auto">
            <a:xfrm>
              <a:off x="169505" y="167916"/>
              <a:ext cx="248368" cy="248368"/>
            </a:xfrm>
            <a:prstGeom prst="ellipse">
              <a:avLst/>
            </a:prstGeom>
            <a:gradFill flip="none" rotWithShape="1">
              <a:gsLst>
                <a:gs pos="24000">
                  <a:srgbClr val="30436E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50800" dist="76200" dir="8100000" algn="tr" rotWithShape="0">
                <a:schemeClr val="tx2">
                  <a:alpha val="25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69" name="CRMArticles_EFF5" title="Icon of two documents stacked together with writing on them">
            <a:extLst>
              <a:ext uri="{FF2B5EF4-FFF2-40B4-BE49-F238E27FC236}">
                <a16:creationId xmlns:a16="http://schemas.microsoft.com/office/drawing/2014/main" id="{6B7E5EF2-3372-8BE1-A0A1-88EC27DF19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59805" y="5126077"/>
            <a:ext cx="479290" cy="553264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2" name="Straight Arrow Connector 21" descr="Arrow pointing to . . . &#10;">
            <a:extLst>
              <a:ext uri="{FF2B5EF4-FFF2-40B4-BE49-F238E27FC236}">
                <a16:creationId xmlns:a16="http://schemas.microsoft.com/office/drawing/2014/main" id="{3FF26BA3-C987-41F5-19C9-789158F66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456207" y="4086266"/>
            <a:ext cx="3026926" cy="1316444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61D8B22-D735-F85D-5CEB-E71C475EB772}"/>
              </a:ext>
            </a:extLst>
          </p:cNvPr>
          <p:cNvSpPr txBox="1">
            <a:spLocks/>
          </p:cNvSpPr>
          <p:nvPr/>
        </p:nvSpPr>
        <p:spPr>
          <a:xfrm>
            <a:off x="8483133" y="3901600"/>
            <a:ext cx="11625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. . 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FCEF7F-D29E-5526-450F-15AB9A7FC1C7}"/>
              </a:ext>
            </a:extLst>
          </p:cNvPr>
          <p:cNvSpPr txBox="1">
            <a:spLocks/>
          </p:cNvSpPr>
          <p:nvPr/>
        </p:nvSpPr>
        <p:spPr>
          <a:xfrm>
            <a:off x="8483133" y="4453812"/>
            <a:ext cx="11625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0.9128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C326B9-2946-898B-A446-F87A16686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4114800" cy="1238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Small Light" pitchFamily="2" charset="0"/>
                <a:ea typeface="+mn-ea"/>
                <a:cs typeface="+mn-cs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1593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BCD1C-077A-4D26-8C97-EB35C3B8A1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1906" y="25520"/>
            <a:ext cx="11128187" cy="7386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Semantic Similarity</a:t>
            </a:r>
          </a:p>
        </p:txBody>
      </p:sp>
      <p:pic>
        <p:nvPicPr>
          <p:cNvPr id="2052" name="Picture 4" descr="2D plot showing the cosine similarity between the vector embeddings created from our sentences earlier">
            <a:extLst>
              <a:ext uri="{FF2B5EF4-FFF2-40B4-BE49-F238E27FC236}">
                <a16:creationId xmlns:a16="http://schemas.microsoft.com/office/drawing/2014/main" id="{0981CB45-07F0-0FC9-A4AC-61FDC6DE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5" y="614149"/>
            <a:ext cx="11477767" cy="59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192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B71AA-2C14-80BD-2378-2A6075F09A1C}"/>
              </a:ext>
            </a:extLst>
          </p:cNvPr>
          <p:cNvSpPr txBox="1"/>
          <p:nvPr/>
        </p:nvSpPr>
        <p:spPr>
          <a:xfrm>
            <a:off x="586739" y="518050"/>
            <a:ext cx="111045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Vector similarity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compute embeddings so that we can calculate similarity between inputs.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most common distance measurement is cosine similarity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15ADB-9142-C4C3-C945-DA383EAE0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81" y="2768305"/>
            <a:ext cx="115554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592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113AA4-0595-8152-90B4-5B9381BBF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4" y="1351281"/>
            <a:ext cx="4300538" cy="4917758"/>
          </a:xfrm>
          <a:prstGeom prst="roundRect">
            <a:avLst>
              <a:gd name="adj" fmla="val 2443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3CFAF1-D273-0C91-7519-9ED0F35F4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16" b="43216"/>
          <a:stretch/>
        </p:blipFill>
        <p:spPr>
          <a:xfrm>
            <a:off x="588963" y="1310640"/>
            <a:ext cx="4300538" cy="624840"/>
          </a:xfrm>
          <a:prstGeom prst="roundRect">
            <a:avLst>
              <a:gd name="adj" fmla="val 14228"/>
            </a:avLst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F5AB7B0-EE37-6A08-06E3-E60A8F01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Embedding in vector space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DD91D-4B15-A0C7-6EB0-4771D4971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4114800" cy="1238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Small Light" pitchFamily="2" charset="0"/>
                <a:ea typeface="+mn-ea"/>
                <a:cs typeface="+mn-cs"/>
              </a:rPr>
              <a:t>Microsoft Confidential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8CC107BD-948E-9BFF-B54B-71561841586A}"/>
              </a:ext>
            </a:extLst>
          </p:cNvPr>
          <p:cNvGraphicFramePr>
            <a:graphicFrameLocks noGrp="1"/>
          </p:cNvGraphicFramePr>
          <p:nvPr/>
        </p:nvGraphicFramePr>
        <p:xfrm>
          <a:off x="588963" y="1310640"/>
          <a:ext cx="4300538" cy="495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937">
                  <a:extLst>
                    <a:ext uri="{9D8B030D-6E8A-4147-A177-3AD203B41FA5}">
                      <a16:colId xmlns:a16="http://schemas.microsoft.com/office/drawing/2014/main" val="3436052728"/>
                    </a:ext>
                  </a:extLst>
                </a:gridCol>
                <a:gridCol w="2768601">
                  <a:extLst>
                    <a:ext uri="{9D8B030D-6E8A-4147-A177-3AD203B41FA5}">
                      <a16:colId xmlns:a16="http://schemas.microsoft.com/office/drawing/2014/main" val="1012615615"/>
                    </a:ext>
                  </a:extLst>
                </a:gridCol>
              </a:tblGrid>
              <a:tr h="619800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Word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Vector embedding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578787"/>
                  </a:ext>
                </a:extLst>
              </a:tr>
              <a:tr h="61980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j-lt"/>
                        </a:rPr>
                        <a:t>Cat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[1.5, -0.4, 7.2, 19.6, 20.2]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836875"/>
                  </a:ext>
                </a:extLst>
              </a:tr>
              <a:tr h="61980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j-lt"/>
                        </a:rPr>
                        <a:t>Dog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[1.7, -0.3, 6.9, 19.1, 21.1]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592377"/>
                  </a:ext>
                </a:extLst>
              </a:tr>
              <a:tr h="61980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j-lt"/>
                        </a:rPr>
                        <a:t>Apple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[-5.2, 3.1, 0.2, 8.1, 3.5]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395726"/>
                  </a:ext>
                </a:extLst>
              </a:tr>
              <a:tr h="61980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j-lt"/>
                        </a:rPr>
                        <a:t>Strawberry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[-4.9, 3.6, 0.9, 7.8, 3.6]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342194"/>
                  </a:ext>
                </a:extLst>
              </a:tr>
              <a:tr h="61980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j-lt"/>
                        </a:rPr>
                        <a:t>Building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[81.6, -72.1, 16, -20.2, 102]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749941"/>
                  </a:ext>
                </a:extLst>
              </a:tr>
              <a:tr h="61980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j-lt"/>
                        </a:rPr>
                        <a:t>Car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[81.6, -72.1, 16, -20.2, 102]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605597"/>
                  </a:ext>
                </a:extLst>
              </a:tr>
              <a:tr h="61980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+mj-lt"/>
                        </a:rPr>
                        <a:t>Query: Fruit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[-5.1, 2.9, 0.8, 7.9, 3.1]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80106"/>
                  </a:ext>
                </a:extLst>
              </a:tr>
            </a:tbl>
          </a:graphicData>
        </a:graphic>
      </p:graphicFrame>
      <p:sp>
        <p:nvSpPr>
          <p:cNvPr id="21" name="Rectangle: Rounded Corners 20" descr="A box highlighting Apple and Strawberry">
            <a:extLst>
              <a:ext uri="{FF2B5EF4-FFF2-40B4-BE49-F238E27FC236}">
                <a16:creationId xmlns:a16="http://schemas.microsoft.com/office/drawing/2014/main" id="{B21D75CA-28AA-EEAF-4421-03DF189F6A57}"/>
              </a:ext>
            </a:extLst>
          </p:cNvPr>
          <p:cNvSpPr/>
          <p:nvPr/>
        </p:nvSpPr>
        <p:spPr bwMode="auto">
          <a:xfrm>
            <a:off x="477520" y="3172618"/>
            <a:ext cx="4531360" cy="1246982"/>
          </a:xfrm>
          <a:prstGeom prst="roundRect">
            <a:avLst>
              <a:gd name="adj" fmla="val 8112"/>
            </a:avLst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: Rounded Corners 21" descr="A box highlighting Query: Fruit">
            <a:extLst>
              <a:ext uri="{FF2B5EF4-FFF2-40B4-BE49-F238E27FC236}">
                <a16:creationId xmlns:a16="http://schemas.microsoft.com/office/drawing/2014/main" id="{944583D5-8946-6C84-8D40-A5610C70EC41}"/>
              </a:ext>
            </a:extLst>
          </p:cNvPr>
          <p:cNvSpPr/>
          <p:nvPr/>
        </p:nvSpPr>
        <p:spPr bwMode="auto">
          <a:xfrm>
            <a:off x="477520" y="5646578"/>
            <a:ext cx="4531360" cy="622461"/>
          </a:xfrm>
          <a:prstGeom prst="roundRect">
            <a:avLst>
              <a:gd name="adj" fmla="val 14233"/>
            </a:avLst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45" name="Group 1044" descr="A chart that has the following data Queen = [0.3, 0.9], King = [0.5, 0.7],  Women= [0.3, 0.4] and Man = [0.5, 0.2]. Here the queen and women are connected with a red arrow and the king and man are connected as well">
            <a:extLst>
              <a:ext uri="{FF2B5EF4-FFF2-40B4-BE49-F238E27FC236}">
                <a16:creationId xmlns:a16="http://schemas.microsoft.com/office/drawing/2014/main" id="{0729A343-E494-A889-CABD-264AD3336BF9}"/>
              </a:ext>
            </a:extLst>
          </p:cNvPr>
          <p:cNvGrpSpPr/>
          <p:nvPr/>
        </p:nvGrpSpPr>
        <p:grpSpPr>
          <a:xfrm>
            <a:off x="5730236" y="1232060"/>
            <a:ext cx="5879152" cy="2368390"/>
            <a:chOff x="5730236" y="1232060"/>
            <a:chExt cx="5879152" cy="236839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EE33C5-81C4-D60D-23A1-A6DBF6DE62AA}"/>
                </a:ext>
              </a:extLst>
            </p:cNvPr>
            <p:cNvSpPr/>
            <p:nvPr/>
          </p:nvSpPr>
          <p:spPr bwMode="auto">
            <a:xfrm>
              <a:off x="5730240" y="1310640"/>
              <a:ext cx="5879148" cy="2289810"/>
            </a:xfrm>
            <a:custGeom>
              <a:avLst/>
              <a:gdLst>
                <a:gd name="connsiteX0" fmla="*/ 0 w 1366520"/>
                <a:gd name="connsiteY0" fmla="*/ 0 h 1366520"/>
                <a:gd name="connsiteX1" fmla="*/ 1366520 w 1366520"/>
                <a:gd name="connsiteY1" fmla="*/ 0 h 1366520"/>
                <a:gd name="connsiteX2" fmla="*/ 1366520 w 1366520"/>
                <a:gd name="connsiteY2" fmla="*/ 1366520 h 1366520"/>
                <a:gd name="connsiteX3" fmla="*/ 0 w 1366520"/>
                <a:gd name="connsiteY3" fmla="*/ 1366520 h 1366520"/>
                <a:gd name="connsiteX4" fmla="*/ 0 w 1366520"/>
                <a:gd name="connsiteY4" fmla="*/ 0 h 1366520"/>
                <a:gd name="connsiteX0" fmla="*/ 1366520 w 1457960"/>
                <a:gd name="connsiteY0" fmla="*/ 0 h 1366520"/>
                <a:gd name="connsiteX1" fmla="*/ 1366520 w 1457960"/>
                <a:gd name="connsiteY1" fmla="*/ 1366520 h 1366520"/>
                <a:gd name="connsiteX2" fmla="*/ 0 w 1457960"/>
                <a:gd name="connsiteY2" fmla="*/ 1366520 h 1366520"/>
                <a:gd name="connsiteX3" fmla="*/ 0 w 1457960"/>
                <a:gd name="connsiteY3" fmla="*/ 0 h 1366520"/>
                <a:gd name="connsiteX4" fmla="*/ 1457960 w 1457960"/>
                <a:gd name="connsiteY4" fmla="*/ 91440 h 1366520"/>
                <a:gd name="connsiteX0" fmla="*/ 1366520 w 1366520"/>
                <a:gd name="connsiteY0" fmla="*/ 0 h 1366520"/>
                <a:gd name="connsiteX1" fmla="*/ 1366520 w 1366520"/>
                <a:gd name="connsiteY1" fmla="*/ 1366520 h 1366520"/>
                <a:gd name="connsiteX2" fmla="*/ 0 w 1366520"/>
                <a:gd name="connsiteY2" fmla="*/ 1366520 h 1366520"/>
                <a:gd name="connsiteX3" fmla="*/ 0 w 1366520"/>
                <a:gd name="connsiteY3" fmla="*/ 0 h 1366520"/>
                <a:gd name="connsiteX0" fmla="*/ 1366520 w 1366520"/>
                <a:gd name="connsiteY0" fmla="*/ 1366520 h 1366520"/>
                <a:gd name="connsiteX1" fmla="*/ 0 w 1366520"/>
                <a:gd name="connsiteY1" fmla="*/ 1366520 h 1366520"/>
                <a:gd name="connsiteX2" fmla="*/ 0 w 1366520"/>
                <a:gd name="connsiteY2" fmla="*/ 0 h 13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520" h="1366520">
                  <a:moveTo>
                    <a:pt x="1366520" y="1366520"/>
                  </a:moveTo>
                  <a:lnTo>
                    <a:pt x="0" y="136652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headEnd type="triangle" w="lg" len="med"/>
              <a:tailEnd type="triangl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CB6F3BB-D0E8-4C66-60E6-43FA1D9328CD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V="1">
              <a:off x="5730236" y="1351281"/>
              <a:ext cx="2785112" cy="2249169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CDCE4B-F2C4-FF8E-3B13-83077495CAF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V="1">
              <a:off x="5730236" y="2762250"/>
              <a:ext cx="2785112" cy="83820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A0E2B4-B352-5FD6-38CD-74A85F1E0E21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V="1">
              <a:off x="5730240" y="1833881"/>
              <a:ext cx="3403782" cy="1766569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27A88DC-3838-17D5-FB5A-64F5EA5892E3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V="1">
              <a:off x="5730240" y="3239769"/>
              <a:ext cx="3403782" cy="360681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EA784769-2F05-71C0-FBA3-7FB6963F4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5353" y="1351281"/>
              <a:ext cx="0" cy="1410969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olid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>
              <a:extLst>
                <a:ext uri="{FF2B5EF4-FFF2-40B4-BE49-F238E27FC236}">
                  <a16:creationId xmlns:a16="http://schemas.microsoft.com/office/drawing/2014/main" id="{3FA92C2D-E1DB-BE9E-1967-6F9548D2D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4020" y="1833881"/>
              <a:ext cx="0" cy="1410969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olid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66813DBB-7CE8-E4AC-AA1E-6EDEBCD7EC70}"/>
                </a:ext>
              </a:extLst>
            </p:cNvPr>
            <p:cNvSpPr txBox="1"/>
            <p:nvPr/>
          </p:nvSpPr>
          <p:spPr>
            <a:xfrm>
              <a:off x="8662788" y="1232060"/>
              <a:ext cx="16933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/>
                <a:t>Queen = [0.3, 0.9]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22F700B1-5DB2-34C9-D077-C96AD1C76459}"/>
                </a:ext>
              </a:extLst>
            </p:cNvPr>
            <p:cNvSpPr txBox="1"/>
            <p:nvPr/>
          </p:nvSpPr>
          <p:spPr>
            <a:xfrm>
              <a:off x="9266271" y="1695214"/>
              <a:ext cx="16933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/>
                <a:t>King = [0.5, 0.7]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8DD0450A-A6BA-969D-A6B9-EAB777308EB4}"/>
                </a:ext>
              </a:extLst>
            </p:cNvPr>
            <p:cNvSpPr txBox="1"/>
            <p:nvPr/>
          </p:nvSpPr>
          <p:spPr>
            <a:xfrm>
              <a:off x="8662788" y="2647394"/>
              <a:ext cx="193536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/>
                <a:t> Women= [0.3, 0.4]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FB91DFDD-2F50-FA1B-11A9-601AE6D16B7E}"/>
                </a:ext>
              </a:extLst>
            </p:cNvPr>
            <p:cNvSpPr txBox="1"/>
            <p:nvPr/>
          </p:nvSpPr>
          <p:spPr>
            <a:xfrm>
              <a:off x="9266271" y="3121739"/>
              <a:ext cx="16933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/>
                <a:t>Man = [0.5, 0.2]</a:t>
              </a:r>
            </a:p>
          </p:txBody>
        </p:sp>
      </p:grpSp>
      <p:grpSp>
        <p:nvGrpSpPr>
          <p:cNvPr id="16" name="Group 15" descr="A chart that has the following data Queen = [0.3, 0.9], King = [0.5, 0.7],  Women= [0.3, 0.4] and Man = [0.5, 0.2]. Here the Queen and King are connected with a red arrow and the women and man are connected as well">
            <a:extLst>
              <a:ext uri="{FF2B5EF4-FFF2-40B4-BE49-F238E27FC236}">
                <a16:creationId xmlns:a16="http://schemas.microsoft.com/office/drawing/2014/main" id="{9F7CFF1C-11F7-D4A3-3243-2BC6489197F8}"/>
              </a:ext>
            </a:extLst>
          </p:cNvPr>
          <p:cNvGrpSpPr/>
          <p:nvPr/>
        </p:nvGrpSpPr>
        <p:grpSpPr>
          <a:xfrm>
            <a:off x="5730236" y="3900649"/>
            <a:ext cx="5879152" cy="2368390"/>
            <a:chOff x="5730236" y="3900649"/>
            <a:chExt cx="5879152" cy="2368390"/>
          </a:xfrm>
        </p:grpSpPr>
        <p:sp>
          <p:nvSpPr>
            <p:cNvPr id="1047" name="Rectangle 22">
              <a:extLst>
                <a:ext uri="{FF2B5EF4-FFF2-40B4-BE49-F238E27FC236}">
                  <a16:creationId xmlns:a16="http://schemas.microsoft.com/office/drawing/2014/main" id="{E53BE3AF-731C-E163-84C6-4806B8AE3C9B}"/>
                </a:ext>
              </a:extLst>
            </p:cNvPr>
            <p:cNvSpPr/>
            <p:nvPr/>
          </p:nvSpPr>
          <p:spPr bwMode="auto">
            <a:xfrm>
              <a:off x="5730240" y="3979229"/>
              <a:ext cx="5879148" cy="2289810"/>
            </a:xfrm>
            <a:custGeom>
              <a:avLst/>
              <a:gdLst>
                <a:gd name="connsiteX0" fmla="*/ 0 w 1366520"/>
                <a:gd name="connsiteY0" fmla="*/ 0 h 1366520"/>
                <a:gd name="connsiteX1" fmla="*/ 1366520 w 1366520"/>
                <a:gd name="connsiteY1" fmla="*/ 0 h 1366520"/>
                <a:gd name="connsiteX2" fmla="*/ 1366520 w 1366520"/>
                <a:gd name="connsiteY2" fmla="*/ 1366520 h 1366520"/>
                <a:gd name="connsiteX3" fmla="*/ 0 w 1366520"/>
                <a:gd name="connsiteY3" fmla="*/ 1366520 h 1366520"/>
                <a:gd name="connsiteX4" fmla="*/ 0 w 1366520"/>
                <a:gd name="connsiteY4" fmla="*/ 0 h 1366520"/>
                <a:gd name="connsiteX0" fmla="*/ 1366520 w 1457960"/>
                <a:gd name="connsiteY0" fmla="*/ 0 h 1366520"/>
                <a:gd name="connsiteX1" fmla="*/ 1366520 w 1457960"/>
                <a:gd name="connsiteY1" fmla="*/ 1366520 h 1366520"/>
                <a:gd name="connsiteX2" fmla="*/ 0 w 1457960"/>
                <a:gd name="connsiteY2" fmla="*/ 1366520 h 1366520"/>
                <a:gd name="connsiteX3" fmla="*/ 0 w 1457960"/>
                <a:gd name="connsiteY3" fmla="*/ 0 h 1366520"/>
                <a:gd name="connsiteX4" fmla="*/ 1457960 w 1457960"/>
                <a:gd name="connsiteY4" fmla="*/ 91440 h 1366520"/>
                <a:gd name="connsiteX0" fmla="*/ 1366520 w 1366520"/>
                <a:gd name="connsiteY0" fmla="*/ 0 h 1366520"/>
                <a:gd name="connsiteX1" fmla="*/ 1366520 w 1366520"/>
                <a:gd name="connsiteY1" fmla="*/ 1366520 h 1366520"/>
                <a:gd name="connsiteX2" fmla="*/ 0 w 1366520"/>
                <a:gd name="connsiteY2" fmla="*/ 1366520 h 1366520"/>
                <a:gd name="connsiteX3" fmla="*/ 0 w 1366520"/>
                <a:gd name="connsiteY3" fmla="*/ 0 h 1366520"/>
                <a:gd name="connsiteX0" fmla="*/ 1366520 w 1366520"/>
                <a:gd name="connsiteY0" fmla="*/ 1366520 h 1366520"/>
                <a:gd name="connsiteX1" fmla="*/ 0 w 1366520"/>
                <a:gd name="connsiteY1" fmla="*/ 1366520 h 1366520"/>
                <a:gd name="connsiteX2" fmla="*/ 0 w 1366520"/>
                <a:gd name="connsiteY2" fmla="*/ 0 h 13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520" h="1366520">
                  <a:moveTo>
                    <a:pt x="1366520" y="1366520"/>
                  </a:moveTo>
                  <a:lnTo>
                    <a:pt x="0" y="136652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headEnd type="triangle" w="lg" len="med"/>
              <a:tailEnd type="triangl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48" name="Straight Arrow Connector 1047">
              <a:extLst>
                <a:ext uri="{FF2B5EF4-FFF2-40B4-BE49-F238E27FC236}">
                  <a16:creationId xmlns:a16="http://schemas.microsoft.com/office/drawing/2014/main" id="{FE3AEC01-2244-D47C-CDC8-08A9C663704F}"/>
                </a:ext>
              </a:extLst>
            </p:cNvPr>
            <p:cNvCxnSpPr>
              <a:cxnSpLocks/>
              <a:stCxn id="1047" idx="1"/>
            </p:cNvCxnSpPr>
            <p:nvPr/>
          </p:nvCxnSpPr>
          <p:spPr>
            <a:xfrm flipV="1">
              <a:off x="5730236" y="4019870"/>
              <a:ext cx="2785112" cy="2249169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4A409111-07FE-8769-3100-3281D41E735C}"/>
                </a:ext>
              </a:extLst>
            </p:cNvPr>
            <p:cNvCxnSpPr>
              <a:cxnSpLocks/>
              <a:stCxn id="1047" idx="1"/>
            </p:cNvCxnSpPr>
            <p:nvPr/>
          </p:nvCxnSpPr>
          <p:spPr>
            <a:xfrm flipV="1">
              <a:off x="5730236" y="5430839"/>
              <a:ext cx="2785112" cy="83820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Arrow Connector 1049">
              <a:extLst>
                <a:ext uri="{FF2B5EF4-FFF2-40B4-BE49-F238E27FC236}">
                  <a16:creationId xmlns:a16="http://schemas.microsoft.com/office/drawing/2014/main" id="{128D5F6A-D8EC-A5BA-C95A-8D33426E0FB1}"/>
                </a:ext>
              </a:extLst>
            </p:cNvPr>
            <p:cNvCxnSpPr>
              <a:cxnSpLocks/>
              <a:stCxn id="1047" idx="1"/>
            </p:cNvCxnSpPr>
            <p:nvPr/>
          </p:nvCxnSpPr>
          <p:spPr>
            <a:xfrm flipV="1">
              <a:off x="5730240" y="4502470"/>
              <a:ext cx="3403782" cy="1766569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5746FC03-8202-D558-6FA7-BA85FA6409EF}"/>
                </a:ext>
              </a:extLst>
            </p:cNvPr>
            <p:cNvCxnSpPr>
              <a:cxnSpLocks/>
              <a:stCxn id="1047" idx="1"/>
            </p:cNvCxnSpPr>
            <p:nvPr/>
          </p:nvCxnSpPr>
          <p:spPr>
            <a:xfrm flipV="1">
              <a:off x="5730240" y="5908358"/>
              <a:ext cx="3403782" cy="360681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Arrow Connector 1051">
              <a:extLst>
                <a:ext uri="{FF2B5EF4-FFF2-40B4-BE49-F238E27FC236}">
                  <a16:creationId xmlns:a16="http://schemas.microsoft.com/office/drawing/2014/main" id="{5982C139-DF2F-3389-1E04-BA8F5598B4C3}"/>
                </a:ext>
              </a:extLst>
            </p:cNvPr>
            <p:cNvCxnSpPr>
              <a:cxnSpLocks/>
            </p:cNvCxnSpPr>
            <p:nvPr/>
          </p:nvCxnSpPr>
          <p:spPr>
            <a:xfrm>
              <a:off x="8515353" y="4019870"/>
              <a:ext cx="618667" cy="4826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olid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D8884499-2853-DFCD-8871-596EADF448EF}"/>
                </a:ext>
              </a:extLst>
            </p:cNvPr>
            <p:cNvSpPr txBox="1"/>
            <p:nvPr/>
          </p:nvSpPr>
          <p:spPr>
            <a:xfrm>
              <a:off x="8662788" y="3900649"/>
              <a:ext cx="16933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/>
                <a:t>Queen = [0.3, 0.9]</a:t>
              </a: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C3612D77-00BF-FE70-67AC-91B74B3B4E05}"/>
                </a:ext>
              </a:extLst>
            </p:cNvPr>
            <p:cNvSpPr txBox="1"/>
            <p:nvPr/>
          </p:nvSpPr>
          <p:spPr>
            <a:xfrm>
              <a:off x="9266271" y="4363803"/>
              <a:ext cx="16933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/>
                <a:t>King = [0.5, 0.7]</a:t>
              </a:r>
            </a:p>
          </p:txBody>
        </p: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8378ED77-51EF-13F6-56E5-604F5EDDE37A}"/>
                </a:ext>
              </a:extLst>
            </p:cNvPr>
            <p:cNvSpPr txBox="1"/>
            <p:nvPr/>
          </p:nvSpPr>
          <p:spPr>
            <a:xfrm>
              <a:off x="8662788" y="5315983"/>
              <a:ext cx="193536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/>
                <a:t> Women= [0.3, 0.4]</a:t>
              </a: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9AA3305F-9567-EF03-7DAB-56A93031E94C}"/>
                </a:ext>
              </a:extLst>
            </p:cNvPr>
            <p:cNvSpPr txBox="1"/>
            <p:nvPr/>
          </p:nvSpPr>
          <p:spPr>
            <a:xfrm>
              <a:off x="9266271" y="5790328"/>
              <a:ext cx="16933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/>
                <a:t>Man = [0.5, 0.2]</a:t>
              </a:r>
            </a:p>
          </p:txBody>
        </p:sp>
        <p:cxnSp>
          <p:nvCxnSpPr>
            <p:cNvPr id="1053" name="Straight Arrow Connector 1052">
              <a:extLst>
                <a:ext uri="{FF2B5EF4-FFF2-40B4-BE49-F238E27FC236}">
                  <a16:creationId xmlns:a16="http://schemas.microsoft.com/office/drawing/2014/main" id="{0C3F3427-E7F0-DDCB-2A65-2ADDF78B1F1B}"/>
                </a:ext>
              </a:extLst>
            </p:cNvPr>
            <p:cNvCxnSpPr>
              <a:cxnSpLocks/>
            </p:cNvCxnSpPr>
            <p:nvPr/>
          </p:nvCxnSpPr>
          <p:spPr>
            <a:xfrm>
              <a:off x="8515348" y="5430839"/>
              <a:ext cx="618672" cy="4826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olid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7377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697756-FAA4-85C7-B50E-DB95FD622B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21A8-51EF-32C4-0A0A-581DF969AB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9947" y="257533"/>
            <a:ext cx="11128187" cy="7386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Embedding Model Consideration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5ECC5-02BE-3C66-CAB3-8D86E483882B}"/>
              </a:ext>
            </a:extLst>
          </p:cNvPr>
          <p:cNvSpPr txBox="1"/>
          <p:nvPr/>
        </p:nvSpPr>
        <p:spPr>
          <a:xfrm>
            <a:off x="584200" y="1367697"/>
            <a:ext cx="4392914" cy="525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Embedding Model Consideration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Dimensions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Cost of generation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Cost of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Cost of indexing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Right model for the right task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Retrieval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Reranking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Summarization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Summarization</a:t>
            </a:r>
          </a:p>
          <a:p>
            <a:pPr marL="457200" lvl="1"/>
            <a:endParaRPr lang="en-US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48B0-B91D-F665-8F6E-1C237D26818B}"/>
              </a:ext>
            </a:extLst>
          </p:cNvPr>
          <p:cNvSpPr txBox="1"/>
          <p:nvPr/>
        </p:nvSpPr>
        <p:spPr>
          <a:xfrm>
            <a:off x="6217741" y="1367697"/>
            <a:ext cx="685102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Embedding Models used in Information Assistant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C1664D4-DCE6-FD87-51CF-8C9364135B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7741" y="2003256"/>
          <a:ext cx="5023413" cy="170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24451" imgH="961984" progId="Excel.Sheet.12">
                  <p:embed/>
                </p:oleObj>
              </mc:Choice>
              <mc:Fallback>
                <p:oleObj name="Worksheet" r:id="rId2" imgW="4524451" imgH="961984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C1664D4-DCE6-FD87-51CF-8C9364135B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17741" y="2003256"/>
                        <a:ext cx="5023413" cy="1705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5587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A1B9-BFD8-D679-09B7-2CEB4888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38836"/>
            <a:ext cx="11018520" cy="501804"/>
          </a:xfrm>
        </p:spPr>
        <p:txBody>
          <a:bodyPr/>
          <a:lstStyle/>
          <a:p>
            <a:r>
              <a:rPr lang="en-US" dirty="0"/>
              <a:t>MTEB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10A24-FE69-0CDC-D77D-A37FB924AA1A}"/>
              </a:ext>
            </a:extLst>
          </p:cNvPr>
          <p:cNvSpPr txBox="1"/>
          <p:nvPr/>
        </p:nvSpPr>
        <p:spPr>
          <a:xfrm>
            <a:off x="320038" y="1657197"/>
            <a:ext cx="11018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Embedding Benchmark : https://huggingface.co/spaces/mteb/leaderboard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Vector comparison Demo: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https://pamelafox.github.io/vectors-comparison/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998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DB56-E012-9828-9A15-7C2E7CD7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74" y="560904"/>
            <a:ext cx="11018520" cy="501804"/>
          </a:xfrm>
        </p:spPr>
        <p:txBody>
          <a:bodyPr/>
          <a:lstStyle/>
          <a:p>
            <a:r>
              <a:rPr lang="en-US" dirty="0"/>
              <a:t>Vector databases in Azure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F78CB-CC3F-B2D2-E4B3-FF40AF48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1" y="1062708"/>
            <a:ext cx="11355385" cy="477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87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B0C1-7C3E-B4F6-2836-34F8C32EB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97" y="351898"/>
            <a:ext cx="11018520" cy="501804"/>
          </a:xfrm>
        </p:spPr>
        <p:txBody>
          <a:bodyPr/>
          <a:lstStyle/>
          <a:p>
            <a:r>
              <a:rPr lang="en-US" dirty="0"/>
              <a:t>Azure AI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97506-0D06-EC0E-EC1C-37E5D8E28344}"/>
              </a:ext>
            </a:extLst>
          </p:cNvPr>
          <p:cNvSpPr txBox="1"/>
          <p:nvPr/>
        </p:nvSpPr>
        <p:spPr>
          <a:xfrm>
            <a:off x="163286" y="1453384"/>
            <a:ext cx="7145382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State-of-the-art retrieval system ( keyword, vector, hybrid)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enterprise-ready vector database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Encryption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Managed identity and RBAC support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Private endpoints and virtual networks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Compliance certificates for healthcare government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and platform integration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Scalability of indexes</a:t>
            </a:r>
          </a:p>
        </p:txBody>
      </p:sp>
    </p:spTree>
    <p:extLst>
      <p:ext uri="{BB962C8B-B14F-4D97-AF65-F5344CB8AC3E}">
        <p14:creationId xmlns:p14="http://schemas.microsoft.com/office/powerpoint/2010/main" val="32371503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FE7B-989D-8B12-55E9-41263F52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72" y="2326447"/>
            <a:ext cx="4737800" cy="705642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EA022-DDD6-3308-D5E1-FC0FA3407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29725" y="4525106"/>
            <a:ext cx="4734044" cy="832792"/>
          </a:xfrm>
        </p:spPr>
        <p:txBody>
          <a:bodyPr/>
          <a:lstStyle/>
          <a:p>
            <a:r>
              <a:rPr lang="en-US" dirty="0"/>
              <a:t>Arpita Parmar</a:t>
            </a:r>
          </a:p>
          <a:p>
            <a:endParaRPr lang="en-US" dirty="0"/>
          </a:p>
          <a:p>
            <a:r>
              <a:rPr lang="en-US" dirty="0"/>
              <a:t>Sr. Azure AI/ML Consultant at Microsoft</a:t>
            </a:r>
          </a:p>
        </p:txBody>
      </p:sp>
      <p:pic>
        <p:nvPicPr>
          <p:cNvPr id="6" name="Picture Placeholder 5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DA8ACBB4-3C67-D4D0-B341-D5610B8D0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>
            <a:fillRect/>
          </a:stretch>
        </p:blipFill>
        <p:spPr>
          <a:xfrm>
            <a:off x="7783586" y="435736"/>
            <a:ext cx="3426322" cy="3781422"/>
          </a:xfr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986F129-8510-97FE-A8A0-42ED8D4848F9}"/>
              </a:ext>
            </a:extLst>
          </p:cNvPr>
          <p:cNvSpPr txBox="1">
            <a:spLocks/>
          </p:cNvSpPr>
          <p:nvPr/>
        </p:nvSpPr>
        <p:spPr>
          <a:xfrm>
            <a:off x="295928" y="3601181"/>
            <a:ext cx="4734044" cy="110979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Formerly:</a:t>
            </a:r>
          </a:p>
          <a:p>
            <a:endParaRPr lang="en-US" dirty="0"/>
          </a:p>
          <a:p>
            <a:r>
              <a:rPr lang="en-US" dirty="0"/>
              <a:t>Data Scientist in Defense, Healthcare industries</a:t>
            </a:r>
          </a:p>
        </p:txBody>
      </p:sp>
    </p:spTree>
    <p:extLst>
      <p:ext uri="{BB962C8B-B14F-4D97-AF65-F5344CB8AC3E}">
        <p14:creationId xmlns:p14="http://schemas.microsoft.com/office/powerpoint/2010/main" val="3845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9178B9-3344-027E-4CA6-EE2907A9E593}"/>
              </a:ext>
            </a:extLst>
          </p:cNvPr>
          <p:cNvSpPr txBox="1"/>
          <p:nvPr/>
        </p:nvSpPr>
        <p:spPr>
          <a:xfrm>
            <a:off x="333103" y="387421"/>
            <a:ext cx="71453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Vector search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1.Compute the embedding vector for the query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Find K closest vectors for the query vector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Search exhaustively or using approximation ( KNN vs ANN)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3390F-F8FF-2727-F855-FC0F2D1E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9" y="2788298"/>
            <a:ext cx="11984122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482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58ED-61DF-4BCD-597D-DD4B7C95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34" y="338836"/>
            <a:ext cx="11018520" cy="501804"/>
          </a:xfrm>
        </p:spPr>
        <p:txBody>
          <a:bodyPr/>
          <a:lstStyle/>
          <a:p>
            <a:r>
              <a:rPr lang="en-US" dirty="0"/>
              <a:t>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627C2-C05D-8C6A-F0F2-D7DAC5C52451}"/>
              </a:ext>
            </a:extLst>
          </p:cNvPr>
          <p:cNvSpPr txBox="1"/>
          <p:nvPr/>
        </p:nvSpPr>
        <p:spPr>
          <a:xfrm>
            <a:off x="377734" y="1628392"/>
            <a:ext cx="57182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ANN search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ANN = Approximate Nearest Neighbors </a:t>
            </a:r>
          </a:p>
          <a:p>
            <a:r>
              <a:rPr lang="en-US" dirty="0">
                <a:solidFill>
                  <a:schemeClr val="bg1"/>
                </a:solidFill>
              </a:rPr>
              <a:t>Fast vector search at scale Uses HNSW, a graph method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C674-19C5-56A4-BFD9-CD57DC2B2278}"/>
              </a:ext>
            </a:extLst>
          </p:cNvPr>
          <p:cNvSpPr txBox="1"/>
          <p:nvPr/>
        </p:nvSpPr>
        <p:spPr>
          <a:xfrm>
            <a:off x="6315892" y="1628392"/>
            <a:ext cx="71453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Exhaustive KNN search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KNN = K Nearest Neighbors </a:t>
            </a:r>
          </a:p>
          <a:p>
            <a:r>
              <a:rPr lang="en-US" dirty="0">
                <a:solidFill>
                  <a:schemeClr val="bg1"/>
                </a:solidFill>
              </a:rPr>
              <a:t>Scenarios with highly selective filters </a:t>
            </a:r>
          </a:p>
          <a:p>
            <a:r>
              <a:rPr lang="en-US" dirty="0">
                <a:solidFill>
                  <a:schemeClr val="bg1"/>
                </a:solidFill>
              </a:rPr>
              <a:t>	e.g., dense multi-tenant apps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EBC22-23D4-AAC4-885D-BF41E8FA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4" y="4029280"/>
            <a:ext cx="5096586" cy="1838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2C91D-B91B-614F-1087-AD20337F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29280"/>
            <a:ext cx="521090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768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DCC8-A2EA-4F75-4152-DD076F53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69" y="286584"/>
            <a:ext cx="11018520" cy="501804"/>
          </a:xfrm>
        </p:spPr>
        <p:txBody>
          <a:bodyPr/>
          <a:lstStyle/>
          <a:p>
            <a:r>
              <a:rPr lang="en-US" dirty="0"/>
              <a:t>Vector Search Query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4463A-C4A7-99E4-6F03-DAD99D0D2B4A}"/>
              </a:ext>
            </a:extLst>
          </p:cNvPr>
          <p:cNvSpPr txBox="1"/>
          <p:nvPr/>
        </p:nvSpPr>
        <p:spPr>
          <a:xfrm>
            <a:off x="124098" y="1064011"/>
            <a:ext cx="66032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Filtered vector search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Scope to date ranges, categories, geographic distances, access control groups, etc. filter expressions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Pre-filter: great for selective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Post-filter: better for low-selectivity filters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83AC6-6340-5EB7-D509-BC72E6F7F3A7}"/>
              </a:ext>
            </a:extLst>
          </p:cNvPr>
          <p:cNvSpPr txBox="1"/>
          <p:nvPr/>
        </p:nvSpPr>
        <p:spPr>
          <a:xfrm>
            <a:off x="7243355" y="1064011"/>
            <a:ext cx="4565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Multi-vector scenarios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Multiple vector fields per document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Multi-vector queries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mix and match as needed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7E87F-88C6-3E24-E27C-916C4EDC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3" y="3593407"/>
            <a:ext cx="5839640" cy="2200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7B01D0-43C2-07A7-D1EA-944E7EF8B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660" y="3593407"/>
            <a:ext cx="5801535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963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7B90-795D-12BE-3AC2-32FF38FF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D1D9D-0E36-F4A9-E662-100FF77AA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1481779"/>
            <a:ext cx="11847444" cy="4386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CC72-0C16-1434-D3B2-D67075569430}"/>
              </a:ext>
            </a:extLst>
          </p:cNvPr>
          <p:cNvSpPr txBox="1"/>
          <p:nvPr/>
        </p:nvSpPr>
        <p:spPr>
          <a:xfrm>
            <a:off x="3749040" y="727726"/>
            <a:ext cx="3797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Just vector isn’t enough</a:t>
            </a:r>
          </a:p>
        </p:txBody>
      </p:sp>
    </p:spTree>
    <p:extLst>
      <p:ext uri="{BB962C8B-B14F-4D97-AF65-F5344CB8AC3E}">
        <p14:creationId xmlns:p14="http://schemas.microsoft.com/office/powerpoint/2010/main" val="42022009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3804AD-048A-13BE-2061-1AA1A877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121025"/>
            <a:ext cx="11017250" cy="50180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59112C-9886-A3B9-24C2-30AF31C6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582262"/>
            <a:ext cx="11431595" cy="5468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FF3C10-452D-8559-5490-1C9442FF3DE7}"/>
              </a:ext>
            </a:extLst>
          </p:cNvPr>
          <p:cNvSpPr txBox="1"/>
          <p:nvPr/>
        </p:nvSpPr>
        <p:spPr>
          <a:xfrm>
            <a:off x="0" y="610443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https://speakerdeck.com/pamelafox/vector-search-and-retrieval-for-generative-ai-app-microsoft-ai-tour-sf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4273F-A2AB-AA54-89BD-BA7604DC1387}"/>
              </a:ext>
            </a:extLst>
          </p:cNvPr>
          <p:cNvSpPr txBox="1"/>
          <p:nvPr/>
        </p:nvSpPr>
        <p:spPr>
          <a:xfrm>
            <a:off x="4558937" y="0"/>
            <a:ext cx="2367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Hybrid Search</a:t>
            </a:r>
          </a:p>
        </p:txBody>
      </p:sp>
    </p:spTree>
    <p:extLst>
      <p:ext uri="{BB962C8B-B14F-4D97-AF65-F5344CB8AC3E}">
        <p14:creationId xmlns:p14="http://schemas.microsoft.com/office/powerpoint/2010/main" val="2640996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05C9-210B-9BC0-0012-B4B7C8C4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07" y="173308"/>
            <a:ext cx="11018520" cy="501804"/>
          </a:xfrm>
        </p:spPr>
        <p:txBody>
          <a:bodyPr/>
          <a:lstStyle/>
          <a:p>
            <a:r>
              <a:rPr lang="en-US" dirty="0"/>
              <a:t>Hybrid Search</a:t>
            </a:r>
          </a:p>
        </p:txBody>
      </p:sp>
      <p:pic>
        <p:nvPicPr>
          <p:cNvPr id="1026" name="Picture 2" descr="Diagram of hybrid search with semantic ranker">
            <a:extLst>
              <a:ext uri="{FF2B5EF4-FFF2-40B4-BE49-F238E27FC236}">
                <a16:creationId xmlns:a16="http://schemas.microsoft.com/office/drawing/2014/main" id="{4AD72282-4A0A-2361-DA38-9A52FECF7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7" y="1025004"/>
            <a:ext cx="11366311" cy="565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2337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B0174F-7B31-2C5F-3BE2-89BDDD7BD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4516"/>
              </p:ext>
            </p:extLst>
          </p:nvPr>
        </p:nvGraphicFramePr>
        <p:xfrm>
          <a:off x="1394346" y="685800"/>
          <a:ext cx="940330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7432">
                  <a:extLst>
                    <a:ext uri="{9D8B030D-6E8A-4147-A177-3AD203B41FA5}">
                      <a16:colId xmlns:a16="http://schemas.microsoft.com/office/drawing/2014/main" val="2031277350"/>
                    </a:ext>
                  </a:extLst>
                </a:gridCol>
                <a:gridCol w="3437432">
                  <a:extLst>
                    <a:ext uri="{9D8B030D-6E8A-4147-A177-3AD203B41FA5}">
                      <a16:colId xmlns:a16="http://schemas.microsoft.com/office/drawing/2014/main" val="657040109"/>
                    </a:ext>
                  </a:extLst>
                </a:gridCol>
                <a:gridCol w="2528444">
                  <a:extLst>
                    <a:ext uri="{9D8B030D-6E8A-4147-A177-3AD203B41FA5}">
                      <a16:colId xmlns:a16="http://schemas.microsoft.com/office/drawing/2014/main" val="32800561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Vector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Hybrid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Native Reranking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375401"/>
                  </a:ext>
                </a:extLst>
              </a:tr>
              <a:tr h="385994">
                <a:tc>
                  <a:txBody>
                    <a:bodyPr/>
                    <a:lstStyle/>
                    <a:p>
                      <a:r>
                        <a:rPr lang="en-US" dirty="0"/>
                        <a:t>Azure AI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830915"/>
                  </a:ext>
                </a:extLst>
              </a:tr>
              <a:tr h="385994">
                <a:tc>
                  <a:txBody>
                    <a:bodyPr/>
                    <a:lstStyle/>
                    <a:p>
                      <a:r>
                        <a:rPr lang="en-US" dirty="0" err="1"/>
                        <a:t>ElasticSearch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(with plugins)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448915"/>
                  </a:ext>
                </a:extLst>
              </a:tr>
              <a:tr h="385994">
                <a:tc>
                  <a:txBody>
                    <a:bodyPr/>
                    <a:lstStyle/>
                    <a:p>
                      <a:r>
                        <a:rPr lang="en-US" dirty="0" err="1"/>
                        <a:t>Weaviate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383992"/>
                  </a:ext>
                </a:extLst>
              </a:tr>
              <a:tr h="385994">
                <a:tc>
                  <a:txBody>
                    <a:bodyPr/>
                    <a:lstStyle/>
                    <a:p>
                      <a:r>
                        <a:rPr lang="en-US" dirty="0"/>
                        <a:t>Pinecone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14617"/>
                  </a:ext>
                </a:extLst>
              </a:tr>
              <a:tr h="385994">
                <a:tc>
                  <a:txBody>
                    <a:bodyPr/>
                    <a:lstStyle/>
                    <a:p>
                      <a:r>
                        <a:rPr lang="en-US" dirty="0"/>
                        <a:t>Milvus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513066"/>
                  </a:ext>
                </a:extLst>
              </a:tr>
              <a:tr h="385994">
                <a:tc>
                  <a:txBody>
                    <a:bodyPr/>
                    <a:lstStyle/>
                    <a:p>
                      <a:r>
                        <a:rPr lang="en-US" dirty="0" err="1"/>
                        <a:t>Qdrant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823980"/>
                  </a:ext>
                </a:extLst>
              </a:tr>
              <a:tr h="385994">
                <a:tc>
                  <a:txBody>
                    <a:bodyPr/>
                    <a:lstStyle/>
                    <a:p>
                      <a:r>
                        <a:rPr lang="en-US" dirty="0"/>
                        <a:t>Redis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9235"/>
                  </a:ext>
                </a:extLst>
              </a:tr>
              <a:tr h="385994">
                <a:tc>
                  <a:txBody>
                    <a:bodyPr/>
                    <a:lstStyle/>
                    <a:p>
                      <a:r>
                        <a:rPr lang="en-US" dirty="0" err="1"/>
                        <a:t>Faiss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34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1844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0D1D-A7AA-AEBE-ADA2-CF147023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69" y="443338"/>
            <a:ext cx="11018520" cy="501804"/>
          </a:xfrm>
        </p:spPr>
        <p:txBody>
          <a:bodyPr/>
          <a:lstStyle/>
          <a:p>
            <a:r>
              <a:rPr lang="en-US"/>
              <a:t>Semantic Ranking ( L2 ranking)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B610F-F3A8-E461-2537-9E9A3E6221A3}"/>
              </a:ext>
            </a:extLst>
          </p:cNvPr>
          <p:cNvSpPr txBox="1"/>
          <p:nvPr/>
        </p:nvSpPr>
        <p:spPr>
          <a:xfrm>
            <a:off x="717369" y="1785147"/>
            <a:ext cx="7145382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re-ranking model out of box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Highest performing retrieval mode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 as you go pricing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1k requests/month</a:t>
            </a:r>
          </a:p>
        </p:txBody>
      </p:sp>
    </p:spTree>
    <p:extLst>
      <p:ext uri="{BB962C8B-B14F-4D97-AF65-F5344CB8AC3E}">
        <p14:creationId xmlns:p14="http://schemas.microsoft.com/office/powerpoint/2010/main" val="3556953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BCAF-74B3-9F25-AC2A-31AD03C5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05" y="82535"/>
            <a:ext cx="11018520" cy="501804"/>
          </a:xfrm>
        </p:spPr>
        <p:txBody>
          <a:bodyPr/>
          <a:lstStyle/>
          <a:p>
            <a:r>
              <a:rPr lang="en-US" dirty="0"/>
              <a:t>Query type and relevance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14DD-F756-A07F-E6EB-D910E810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6" y="584339"/>
            <a:ext cx="10545647" cy="4525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4AD09-18B5-7C7D-A3AE-D2920DAA74C3}"/>
              </a:ext>
            </a:extLst>
          </p:cNvPr>
          <p:cNvSpPr txBox="1"/>
          <p:nvPr/>
        </p:nvSpPr>
        <p:spPr>
          <a:xfrm>
            <a:off x="358684" y="5415634"/>
            <a:ext cx="11474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Outperforming vector search with hybrid + reranking: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https://techcommunity.microsoft.com/t5/azure-ai-services-blog/azure-cognitive-search-outperforming-vector-search-with-hybrid/ba-p/3929167</a:t>
            </a:r>
          </a:p>
        </p:txBody>
      </p:sp>
    </p:spTree>
    <p:extLst>
      <p:ext uri="{BB962C8B-B14F-4D97-AF65-F5344CB8AC3E}">
        <p14:creationId xmlns:p14="http://schemas.microsoft.com/office/powerpoint/2010/main" val="7235529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FF37-9D52-0A68-BD73-2744689B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34" y="247396"/>
            <a:ext cx="11018520" cy="501804"/>
          </a:xfrm>
        </p:spPr>
        <p:txBody>
          <a:bodyPr/>
          <a:lstStyle/>
          <a:p>
            <a:r>
              <a:rPr lang="en-US" dirty="0"/>
              <a:t>Integrated Vectorization  ( vectorization as a service)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346CA-1081-B5BC-7F85-68626F51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" y="1171260"/>
            <a:ext cx="11707859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731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3804AD-048A-13BE-2061-1AA1A877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56" y="635277"/>
            <a:ext cx="11017250" cy="501804"/>
          </a:xfrm>
        </p:spPr>
        <p:txBody>
          <a:bodyPr/>
          <a:lstStyle/>
          <a:p>
            <a:r>
              <a:rPr lang="en-IN" dirty="0"/>
              <a:t>Today we’ll discuss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F3560-3577-0CA3-9101-794316DAD141}"/>
              </a:ext>
            </a:extLst>
          </p:cNvPr>
          <p:cNvSpPr txBox="1"/>
          <p:nvPr/>
        </p:nvSpPr>
        <p:spPr>
          <a:xfrm>
            <a:off x="443883" y="1731146"/>
            <a:ext cx="6844684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Retrieval-augmented generation (RAG)​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 and vector databases​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Retrieval modes with Azure AI Search​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Integrated Vectorization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4594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059C-D884-3799-0E8D-D233E13E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89" y="569093"/>
            <a:ext cx="11018520" cy="501804"/>
          </a:xfrm>
        </p:spPr>
        <p:txBody>
          <a:bodyPr/>
          <a:lstStyle/>
          <a:p>
            <a:r>
              <a:rPr lang="en-US" dirty="0"/>
              <a:t>Integrated Vectorization in Azure AI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C2EB9-91D6-8AD7-4592-6BF97F2EE7B3}"/>
              </a:ext>
            </a:extLst>
          </p:cNvPr>
          <p:cNvSpPr txBox="1"/>
          <p:nvPr/>
        </p:nvSpPr>
        <p:spPr>
          <a:xfrm>
            <a:off x="286489" y="1510437"/>
            <a:ext cx="11641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https://learn.microsoft.com/en-us/azure/search/search-get-started-portal-import-vectors?tabs=sample-data-storage%2Cmodel-aoai%2Cconnect-data-storage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0677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FDFF-6316-5313-0534-F78636EE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98" y="378024"/>
            <a:ext cx="11018520" cy="501804"/>
          </a:xfrm>
        </p:spPr>
        <p:txBody>
          <a:bodyPr/>
          <a:lstStyle/>
          <a:p>
            <a:r>
              <a:rPr lang="en-US" dirty="0"/>
              <a:t>Lab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7465D-969B-DB46-DAA9-39B815D2C6F3}"/>
              </a:ext>
            </a:extLst>
          </p:cNvPr>
          <p:cNvSpPr txBox="1"/>
          <p:nvPr/>
        </p:nvSpPr>
        <p:spPr>
          <a:xfrm>
            <a:off x="231897" y="1416924"/>
            <a:ext cx="10891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https://github.com/ArpitaisAn0maly/BootcampAIArchitect/tree/main/Session2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430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37B8-99BA-9511-A275-34D10ED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42" y="323433"/>
            <a:ext cx="11018520" cy="501804"/>
          </a:xfrm>
        </p:spPr>
        <p:txBody>
          <a:bodyPr/>
          <a:lstStyle/>
          <a:p>
            <a:r>
              <a:rPr lang="en-US" dirty="0"/>
              <a:t>Resources: White Paper  on improving search relevance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01C77-5C5A-3047-7C0E-2B9AC1384192}"/>
              </a:ext>
            </a:extLst>
          </p:cNvPr>
          <p:cNvSpPr txBox="1"/>
          <p:nvPr/>
        </p:nvSpPr>
        <p:spPr>
          <a:xfrm>
            <a:off x="304687" y="1321391"/>
            <a:ext cx="11955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Improving RAG performance with Azure AI Search and Azure AI prompt flow in Azure AI Studio | Microsoft Community Hub</a:t>
            </a:r>
            <a:r>
              <a:rPr lang="en-US" dirty="0">
                <a:solidFill>
                  <a:schemeClr val="bg1"/>
                </a:solidFill>
              </a:rPr>
              <a:t>  - Arpita Parmar</a:t>
            </a:r>
          </a:p>
        </p:txBody>
      </p:sp>
    </p:spTree>
    <p:extLst>
      <p:ext uri="{BB962C8B-B14F-4D97-AF65-F5344CB8AC3E}">
        <p14:creationId xmlns:p14="http://schemas.microsoft.com/office/powerpoint/2010/main" val="118521844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304A-1703-9B31-691C-946B5C6B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87" y="520067"/>
            <a:ext cx="11018520" cy="501804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281507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3804AD-048A-13BE-2061-1AA1A877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121025"/>
            <a:ext cx="11017250" cy="50180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E4264-406F-45C5-DF48-EBDBEC85B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7" y="163099"/>
            <a:ext cx="11412543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89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E3539A-447D-A698-C866-2F96FB6E32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Small Light" pitchFamily="2" charset="0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60039-665D-E4A8-4C2B-915EE8742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222" y="257533"/>
            <a:ext cx="11128187" cy="861774"/>
          </a:xfrm>
        </p:spPr>
        <p:txBody>
          <a:bodyPr/>
          <a:lstStyle/>
          <a:p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Retrieval Augmented Generation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</a:b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Grounding truth in your data for intelligent applications</a:t>
            </a:r>
            <a:endParaRPr lang="en-US" dirty="0"/>
          </a:p>
        </p:txBody>
      </p:sp>
      <p:pic>
        <p:nvPicPr>
          <p:cNvPr id="38" name="Graphic 154296106">
            <a:extLst>
              <a:ext uri="{FF2B5EF4-FFF2-40B4-BE49-F238E27FC236}">
                <a16:creationId xmlns:a16="http://schemas.microsoft.com/office/drawing/2014/main" id="{F4FB48C5-D2F7-B9ED-21F9-F6D26768A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7206" y="3541922"/>
            <a:ext cx="675632" cy="660254"/>
          </a:xfrm>
          <a:prstGeom prst="rect">
            <a:avLst/>
          </a:prstGeom>
        </p:spPr>
      </p:pic>
      <p:pic>
        <p:nvPicPr>
          <p:cNvPr id="39" name="Graphic 437806336">
            <a:extLst>
              <a:ext uri="{FF2B5EF4-FFF2-40B4-BE49-F238E27FC236}">
                <a16:creationId xmlns:a16="http://schemas.microsoft.com/office/drawing/2014/main" id="{E8F6CBF8-C0AF-F3CC-107C-7A42F9729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2290" y="2517231"/>
            <a:ext cx="785637" cy="76851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EFAAE18-BA8B-2929-4379-92232260B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185185" y="3853751"/>
            <a:ext cx="86287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713E42-4326-5568-6E4E-2C915C40C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20388" y="3990986"/>
            <a:ext cx="1237359" cy="741071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C2FDCB-4685-7BB0-F4E3-123628FD7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373578" y="2939611"/>
            <a:ext cx="1236579" cy="741071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1ED9A6-860D-D1F3-176D-5A1D2CFE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54812" y="2894628"/>
            <a:ext cx="1111751" cy="594686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2">
            <a:extLst>
              <a:ext uri="{FF2B5EF4-FFF2-40B4-BE49-F238E27FC236}">
                <a16:creationId xmlns:a16="http://schemas.microsoft.com/office/drawing/2014/main" id="{AEA5AA1F-BF36-F1BF-17E5-2DF51D40A80E}"/>
              </a:ext>
            </a:extLst>
          </p:cNvPr>
          <p:cNvSpPr txBox="1"/>
          <p:nvPr/>
        </p:nvSpPr>
        <p:spPr>
          <a:xfrm>
            <a:off x="1410252" y="429950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UX</a:t>
            </a: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6695E884-233E-03C7-0B46-B9B819D372FA}"/>
              </a:ext>
            </a:extLst>
          </p:cNvPr>
          <p:cNvSpPr txBox="1"/>
          <p:nvPr/>
        </p:nvSpPr>
        <p:spPr>
          <a:xfrm>
            <a:off x="3142406" y="4299502"/>
            <a:ext cx="145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E1842D81-4E29-2E3E-C505-FC3689DED0CF}"/>
              </a:ext>
            </a:extLst>
          </p:cNvPr>
          <p:cNvSpPr txBox="1"/>
          <p:nvPr/>
        </p:nvSpPr>
        <p:spPr>
          <a:xfrm>
            <a:off x="5279421" y="5209237"/>
            <a:ext cx="15996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OpenAI Service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EE86C435-9682-92A4-A020-6353C1CB3C04}"/>
              </a:ext>
            </a:extLst>
          </p:cNvPr>
          <p:cNvSpPr txBox="1"/>
          <p:nvPr/>
        </p:nvSpPr>
        <p:spPr>
          <a:xfrm>
            <a:off x="4940376" y="2251779"/>
            <a:ext cx="2420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  <a:r>
              <a:rPr lang="en-US" sz="1200" dirty="0">
                <a:solidFill>
                  <a:srgbClr val="FFFFFF"/>
                </a:solidFill>
                <a:latin typeface="Calibri" panose="020F0502020204030204"/>
              </a:rPr>
              <a:t>AI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Search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AE64C0-B040-16AF-8B34-05199253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05891" y="2227584"/>
            <a:ext cx="2023845" cy="2523459"/>
            <a:chOff x="7360887" y="1960812"/>
            <a:chExt cx="2023845" cy="2523459"/>
          </a:xfrm>
        </p:grpSpPr>
        <p:pic>
          <p:nvPicPr>
            <p:cNvPr id="49" name="Graphic 1">
              <a:extLst>
                <a:ext uri="{FF2B5EF4-FFF2-40B4-BE49-F238E27FC236}">
                  <a16:creationId xmlns:a16="http://schemas.microsoft.com/office/drawing/2014/main" id="{EC54A3C5-4349-072E-185A-144DD11A5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8141" y="2661328"/>
              <a:ext cx="432998" cy="423142"/>
            </a:xfrm>
            <a:prstGeom prst="rect">
              <a:avLst/>
            </a:prstGeom>
          </p:spPr>
        </p:pic>
        <p:pic>
          <p:nvPicPr>
            <p:cNvPr id="50" name="Graphic 1">
              <a:extLst>
                <a:ext uri="{FF2B5EF4-FFF2-40B4-BE49-F238E27FC236}">
                  <a16:creationId xmlns:a16="http://schemas.microsoft.com/office/drawing/2014/main" id="{6E8C62B9-CC10-7A20-C7A3-06625025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96438" y="3324632"/>
              <a:ext cx="479808" cy="468887"/>
            </a:xfrm>
            <a:prstGeom prst="rect">
              <a:avLst/>
            </a:prstGeom>
          </p:spPr>
        </p:pic>
        <p:pic>
          <p:nvPicPr>
            <p:cNvPr id="51" name="Graphic 1">
              <a:extLst>
                <a:ext uri="{FF2B5EF4-FFF2-40B4-BE49-F238E27FC236}">
                  <a16:creationId xmlns:a16="http://schemas.microsoft.com/office/drawing/2014/main" id="{7958DDD9-4966-4EC3-0650-0D0C6DB0B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19843" y="4045118"/>
              <a:ext cx="421295" cy="411706"/>
            </a:xfrm>
            <a:prstGeom prst="rect">
              <a:avLst/>
            </a:prstGeom>
          </p:spPr>
        </p:pic>
        <p:sp>
          <p:nvSpPr>
            <p:cNvPr id="52" name="Left Brace 51">
              <a:extLst>
                <a:ext uri="{FF2B5EF4-FFF2-40B4-BE49-F238E27FC236}">
                  <a16:creationId xmlns:a16="http://schemas.microsoft.com/office/drawing/2014/main" id="{178EF5D4-32A6-C799-0133-FA33DBFD7943}"/>
                </a:ext>
              </a:extLst>
            </p:cNvPr>
            <p:cNvSpPr/>
            <p:nvPr/>
          </p:nvSpPr>
          <p:spPr>
            <a:xfrm>
              <a:off x="7849261" y="2517231"/>
              <a:ext cx="222350" cy="1967040"/>
            </a:xfrm>
            <a:prstGeom prst="leftBrac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16">
              <a:extLst>
                <a:ext uri="{FF2B5EF4-FFF2-40B4-BE49-F238E27FC236}">
                  <a16:creationId xmlns:a16="http://schemas.microsoft.com/office/drawing/2014/main" id="{B0E06E82-3190-C98C-F846-7A1F93E7834D}"/>
                </a:ext>
              </a:extLst>
            </p:cNvPr>
            <p:cNvSpPr txBox="1"/>
            <p:nvPr/>
          </p:nvSpPr>
          <p:spPr>
            <a:xfrm>
              <a:off x="7360887" y="1960812"/>
              <a:ext cx="20238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Sources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(files, databases, etc.)</a:t>
              </a:r>
            </a:p>
          </p:txBody>
        </p:sp>
      </p:grpSp>
      <p:sp>
        <p:nvSpPr>
          <p:cNvPr id="54" name="TextBox 17">
            <a:extLst>
              <a:ext uri="{FF2B5EF4-FFF2-40B4-BE49-F238E27FC236}">
                <a16:creationId xmlns:a16="http://schemas.microsoft.com/office/drawing/2014/main" id="{EA3CC1FF-4E8C-5FCB-00D5-815F33DAA17F}"/>
              </a:ext>
            </a:extLst>
          </p:cNvPr>
          <p:cNvSpPr txBox="1"/>
          <p:nvPr/>
        </p:nvSpPr>
        <p:spPr>
          <a:xfrm>
            <a:off x="4673979" y="3264688"/>
            <a:ext cx="140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Knowledge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18">
            <a:extLst>
              <a:ext uri="{FF2B5EF4-FFF2-40B4-BE49-F238E27FC236}">
                <a16:creationId xmlns:a16="http://schemas.microsoft.com/office/drawing/2014/main" id="{CC8CC5FA-0B62-9440-4B65-640A48237BBE}"/>
              </a:ext>
            </a:extLst>
          </p:cNvPr>
          <p:cNvSpPr txBox="1"/>
          <p:nvPr/>
        </p:nvSpPr>
        <p:spPr>
          <a:xfrm>
            <a:off x="4720239" y="3992296"/>
            <a:ext cx="206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Prompt + Knowledge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Response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" name="Graphic 19">
            <a:extLst>
              <a:ext uri="{FF2B5EF4-FFF2-40B4-BE49-F238E27FC236}">
                <a16:creationId xmlns:a16="http://schemas.microsoft.com/office/drawing/2014/main" id="{6F746DCD-35A6-8732-7C5C-A123164C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111" y="4475121"/>
            <a:ext cx="758331" cy="74107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88C416E-E648-5B69-9592-547A91ACC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408719" y="3642010"/>
            <a:ext cx="651737" cy="425655"/>
            <a:chOff x="1147626" y="4088674"/>
            <a:chExt cx="359154" cy="24003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3147154-F4A2-2D59-0A3A-19DD31BCD7A6}"/>
                </a:ext>
              </a:extLst>
            </p:cNvPr>
            <p:cNvSpPr/>
            <p:nvPr/>
          </p:nvSpPr>
          <p:spPr>
            <a:xfrm>
              <a:off x="1147626" y="4088674"/>
              <a:ext cx="359154" cy="240030"/>
            </a:xfrm>
            <a:custGeom>
              <a:avLst/>
              <a:gdLst>
                <a:gd name="connsiteX0" fmla="*/ 347077 w 359154"/>
                <a:gd name="connsiteY0" fmla="*/ 0 h 240030"/>
                <a:gd name="connsiteX1" fmla="*/ 359155 w 359154"/>
                <a:gd name="connsiteY1" fmla="*/ 0 h 240030"/>
                <a:gd name="connsiteX2" fmla="*/ 359155 w 359154"/>
                <a:gd name="connsiteY2" fmla="*/ 240030 h 240030"/>
                <a:gd name="connsiteX3" fmla="*/ 347077 w 359154"/>
                <a:gd name="connsiteY3" fmla="*/ 240030 h 240030"/>
                <a:gd name="connsiteX4" fmla="*/ 12078 w 359154"/>
                <a:gd name="connsiteY4" fmla="*/ 240030 h 240030"/>
                <a:gd name="connsiteX5" fmla="*/ 0 w 359154"/>
                <a:gd name="connsiteY5" fmla="*/ 240030 h 240030"/>
                <a:gd name="connsiteX6" fmla="*/ 0 w 359154"/>
                <a:gd name="connsiteY6" fmla="*/ 0 h 240030"/>
                <a:gd name="connsiteX7" fmla="*/ 12078 w 359154"/>
                <a:gd name="connsiteY7" fmla="*/ 0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9154" h="240030">
                  <a:moveTo>
                    <a:pt x="347077" y="0"/>
                  </a:moveTo>
                  <a:cubicBezTo>
                    <a:pt x="353747" y="0"/>
                    <a:pt x="359155" y="0"/>
                    <a:pt x="359155" y="0"/>
                  </a:cubicBezTo>
                  <a:lnTo>
                    <a:pt x="359155" y="240030"/>
                  </a:lnTo>
                  <a:cubicBezTo>
                    <a:pt x="359155" y="240030"/>
                    <a:pt x="353747" y="240030"/>
                    <a:pt x="347077" y="240030"/>
                  </a:cubicBezTo>
                  <a:lnTo>
                    <a:pt x="12078" y="240030"/>
                  </a:lnTo>
                  <a:cubicBezTo>
                    <a:pt x="5408" y="240030"/>
                    <a:pt x="0" y="240030"/>
                    <a:pt x="0" y="240030"/>
                  </a:cubicBezTo>
                  <a:lnTo>
                    <a:pt x="0" y="0"/>
                  </a:lnTo>
                  <a:cubicBezTo>
                    <a:pt x="0" y="0"/>
                    <a:pt x="5408" y="0"/>
                    <a:pt x="12078" y="0"/>
                  </a:cubicBezTo>
                  <a:close/>
                </a:path>
              </a:pathLst>
            </a:custGeom>
            <a:solidFill>
              <a:srgbClr val="0078D4"/>
            </a:solidFill>
            <a:ln w="3545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D882B5-CEB4-08B2-C5DD-D48A011B2ADF}"/>
                </a:ext>
              </a:extLst>
            </p:cNvPr>
            <p:cNvSpPr/>
            <p:nvPr/>
          </p:nvSpPr>
          <p:spPr>
            <a:xfrm>
              <a:off x="1327381" y="4174018"/>
              <a:ext cx="59681" cy="104901"/>
            </a:xfrm>
            <a:custGeom>
              <a:avLst/>
              <a:gdLst>
                <a:gd name="connsiteX0" fmla="*/ 59682 w 59681"/>
                <a:gd name="connsiteY0" fmla="*/ 0 h 104901"/>
                <a:gd name="connsiteX1" fmla="*/ 59682 w 59681"/>
                <a:gd name="connsiteY1" fmla="*/ 69698 h 104901"/>
                <a:gd name="connsiteX2" fmla="*/ 0 w 59681"/>
                <a:gd name="connsiteY2" fmla="*/ 104902 h 104901"/>
                <a:gd name="connsiteX3" fmla="*/ 0 w 59681"/>
                <a:gd name="connsiteY3" fmla="*/ 34849 h 104901"/>
                <a:gd name="connsiteX4" fmla="*/ 59682 w 59681"/>
                <a:gd name="connsiteY4" fmla="*/ 0 h 10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81" h="104901">
                  <a:moveTo>
                    <a:pt x="59682" y="0"/>
                  </a:moveTo>
                  <a:lnTo>
                    <a:pt x="59682" y="69698"/>
                  </a:lnTo>
                  <a:lnTo>
                    <a:pt x="0" y="104902"/>
                  </a:lnTo>
                  <a:lnTo>
                    <a:pt x="0" y="34849"/>
                  </a:lnTo>
                  <a:lnTo>
                    <a:pt x="59682" y="0"/>
                  </a:lnTo>
                  <a:close/>
                </a:path>
              </a:pathLst>
            </a:custGeom>
            <a:solidFill>
              <a:srgbClr val="50E6FF"/>
            </a:solidFill>
            <a:ln w="3545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EC49CBE-9D1F-7C95-AE52-BA2B70DA4BAA}"/>
                </a:ext>
              </a:extLst>
            </p:cNvPr>
            <p:cNvSpPr/>
            <p:nvPr/>
          </p:nvSpPr>
          <p:spPr>
            <a:xfrm>
              <a:off x="1267344" y="4138814"/>
              <a:ext cx="119718" cy="70053"/>
            </a:xfrm>
            <a:custGeom>
              <a:avLst/>
              <a:gdLst>
                <a:gd name="connsiteX0" fmla="*/ 119718 w 119718"/>
                <a:gd name="connsiteY0" fmla="*/ 35204 h 70053"/>
                <a:gd name="connsiteX1" fmla="*/ 60037 w 119718"/>
                <a:gd name="connsiteY1" fmla="*/ 70053 h 70053"/>
                <a:gd name="connsiteX2" fmla="*/ 0 w 119718"/>
                <a:gd name="connsiteY2" fmla="*/ 35204 h 70053"/>
                <a:gd name="connsiteX3" fmla="*/ 60037 w 119718"/>
                <a:gd name="connsiteY3" fmla="*/ 0 h 70053"/>
                <a:gd name="connsiteX4" fmla="*/ 119718 w 119718"/>
                <a:gd name="connsiteY4" fmla="*/ 35204 h 7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718" h="70053">
                  <a:moveTo>
                    <a:pt x="119718" y="35204"/>
                  </a:moveTo>
                  <a:lnTo>
                    <a:pt x="60037" y="70053"/>
                  </a:lnTo>
                  <a:lnTo>
                    <a:pt x="0" y="35204"/>
                  </a:lnTo>
                  <a:lnTo>
                    <a:pt x="60037" y="0"/>
                  </a:lnTo>
                  <a:lnTo>
                    <a:pt x="119718" y="35204"/>
                  </a:lnTo>
                  <a:close/>
                </a:path>
              </a:pathLst>
            </a:custGeom>
            <a:solidFill>
              <a:srgbClr val="C3F1FF"/>
            </a:solidFill>
            <a:ln w="3545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C80A5C3-0938-54A4-9088-3E930D3F7CBB}"/>
                </a:ext>
              </a:extLst>
            </p:cNvPr>
            <p:cNvSpPr/>
            <p:nvPr/>
          </p:nvSpPr>
          <p:spPr>
            <a:xfrm>
              <a:off x="1267344" y="4174018"/>
              <a:ext cx="60036" cy="104901"/>
            </a:xfrm>
            <a:custGeom>
              <a:avLst/>
              <a:gdLst>
                <a:gd name="connsiteX0" fmla="*/ 60037 w 60036"/>
                <a:gd name="connsiteY0" fmla="*/ 34849 h 104901"/>
                <a:gd name="connsiteX1" fmla="*/ 60037 w 60036"/>
                <a:gd name="connsiteY1" fmla="*/ 104902 h 104901"/>
                <a:gd name="connsiteX2" fmla="*/ 0 w 60036"/>
                <a:gd name="connsiteY2" fmla="*/ 69698 h 104901"/>
                <a:gd name="connsiteX3" fmla="*/ 0 w 60036"/>
                <a:gd name="connsiteY3" fmla="*/ 0 h 104901"/>
                <a:gd name="connsiteX4" fmla="*/ 60037 w 60036"/>
                <a:gd name="connsiteY4" fmla="*/ 34849 h 10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36" h="104901">
                  <a:moveTo>
                    <a:pt x="60037" y="34849"/>
                  </a:moveTo>
                  <a:lnTo>
                    <a:pt x="60037" y="104902"/>
                  </a:lnTo>
                  <a:lnTo>
                    <a:pt x="0" y="69698"/>
                  </a:lnTo>
                  <a:lnTo>
                    <a:pt x="0" y="0"/>
                  </a:lnTo>
                  <a:lnTo>
                    <a:pt x="60037" y="34849"/>
                  </a:lnTo>
                  <a:close/>
                </a:path>
              </a:pathLst>
            </a:custGeom>
            <a:solidFill>
              <a:srgbClr val="9CEBFF"/>
            </a:solidFill>
            <a:ln w="3545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TextBox 13">
            <a:extLst>
              <a:ext uri="{FF2B5EF4-FFF2-40B4-BE49-F238E27FC236}">
                <a16:creationId xmlns:a16="http://schemas.microsoft.com/office/drawing/2014/main" id="{C6F87F26-F9D0-BCEC-9EBE-DA3C8EBEA190}"/>
              </a:ext>
            </a:extLst>
          </p:cNvPr>
          <p:cNvSpPr txBox="1"/>
          <p:nvPr/>
        </p:nvSpPr>
        <p:spPr>
          <a:xfrm>
            <a:off x="7787778" y="3492731"/>
            <a:ext cx="145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into Embeddings</a:t>
            </a:r>
          </a:p>
        </p:txBody>
      </p:sp>
      <p:sp>
        <p:nvSpPr>
          <p:cNvPr id="63" name="TextBox 1">
            <a:extLst>
              <a:ext uri="{FF2B5EF4-FFF2-40B4-BE49-F238E27FC236}">
                <a16:creationId xmlns:a16="http://schemas.microsoft.com/office/drawing/2014/main" id="{164F5F28-EA0D-5F52-CBDA-62D6721642E0}"/>
              </a:ext>
            </a:extLst>
          </p:cNvPr>
          <p:cNvSpPr txBox="1"/>
          <p:nvPr/>
        </p:nvSpPr>
        <p:spPr>
          <a:xfrm>
            <a:off x="7646895" y="1970487"/>
            <a:ext cx="131556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-2, -1 , 0, 1 </a:t>
            </a:r>
          </a:p>
        </p:txBody>
      </p:sp>
      <p:sp>
        <p:nvSpPr>
          <p:cNvPr id="64" name="TextBox 2">
            <a:extLst>
              <a:ext uri="{FF2B5EF4-FFF2-40B4-BE49-F238E27FC236}">
                <a16:creationId xmlns:a16="http://schemas.microsoft.com/office/drawing/2014/main" id="{57E849E9-0C99-9CC0-6847-0BE676CC0272}"/>
              </a:ext>
            </a:extLst>
          </p:cNvPr>
          <p:cNvSpPr txBox="1"/>
          <p:nvPr/>
        </p:nvSpPr>
        <p:spPr>
          <a:xfrm>
            <a:off x="7646895" y="2499166"/>
            <a:ext cx="131556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2, 3, 4, 5</a:t>
            </a:r>
          </a:p>
        </p:txBody>
      </p:sp>
      <p:sp>
        <p:nvSpPr>
          <p:cNvPr id="65" name="TextBox 3">
            <a:extLst>
              <a:ext uri="{FF2B5EF4-FFF2-40B4-BE49-F238E27FC236}">
                <a16:creationId xmlns:a16="http://schemas.microsoft.com/office/drawing/2014/main" id="{716760A0-2172-9ADD-113E-AE0252213FFF}"/>
              </a:ext>
            </a:extLst>
          </p:cNvPr>
          <p:cNvSpPr txBox="1"/>
          <p:nvPr/>
        </p:nvSpPr>
        <p:spPr>
          <a:xfrm>
            <a:off x="7689679" y="3015144"/>
            <a:ext cx="131556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6, 7, 8, 9 </a:t>
            </a:r>
          </a:p>
        </p:txBody>
      </p:sp>
      <p:sp>
        <p:nvSpPr>
          <p:cNvPr id="66" name="Left Bracket 65">
            <a:extLst>
              <a:ext uri="{FF2B5EF4-FFF2-40B4-BE49-F238E27FC236}">
                <a16:creationId xmlns:a16="http://schemas.microsoft.com/office/drawing/2014/main" id="{5CD27912-483B-F6D2-2A4F-7B0DDF81E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6679" y="3059146"/>
            <a:ext cx="147012" cy="381274"/>
          </a:xfrm>
          <a:prstGeom prst="leftBracket">
            <a:avLst>
              <a:gd name="adj" fmla="val 0"/>
            </a:avLst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Left Bracket 66">
            <a:extLst>
              <a:ext uri="{FF2B5EF4-FFF2-40B4-BE49-F238E27FC236}">
                <a16:creationId xmlns:a16="http://schemas.microsoft.com/office/drawing/2014/main" id="{07778D55-0B16-3EA6-7E9F-1129AF76F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693133" y="3059146"/>
            <a:ext cx="147012" cy="381274"/>
          </a:xfrm>
          <a:prstGeom prst="leftBracket">
            <a:avLst>
              <a:gd name="adj" fmla="val 0"/>
            </a:avLst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20DA2BC6-CE2B-F062-44F3-A7C37B247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07154" y="2528921"/>
            <a:ext cx="147012" cy="381274"/>
          </a:xfrm>
          <a:prstGeom prst="leftBracket">
            <a:avLst>
              <a:gd name="adj" fmla="val 0"/>
            </a:avLst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Left Bracket 68">
            <a:extLst>
              <a:ext uri="{FF2B5EF4-FFF2-40B4-BE49-F238E27FC236}">
                <a16:creationId xmlns:a16="http://schemas.microsoft.com/office/drawing/2014/main" id="{A16574E7-BB2C-946C-1E39-E2DB0E387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709008" y="2528921"/>
            <a:ext cx="147012" cy="381274"/>
          </a:xfrm>
          <a:prstGeom prst="leftBracket">
            <a:avLst>
              <a:gd name="adj" fmla="val 0"/>
            </a:avLst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Left Bracket 69">
            <a:extLst>
              <a:ext uri="{FF2B5EF4-FFF2-40B4-BE49-F238E27FC236}">
                <a16:creationId xmlns:a16="http://schemas.microsoft.com/office/drawing/2014/main" id="{E713435F-889A-5205-319C-861FD3D47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696307" y="2008221"/>
            <a:ext cx="147012" cy="381274"/>
          </a:xfrm>
          <a:prstGeom prst="leftBracket">
            <a:avLst>
              <a:gd name="adj" fmla="val 0"/>
            </a:avLst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Left Bracket 70">
            <a:extLst>
              <a:ext uri="{FF2B5EF4-FFF2-40B4-BE49-F238E27FC236}">
                <a16:creationId xmlns:a16="http://schemas.microsoft.com/office/drawing/2014/main" id="{B87FBFC5-B522-2820-E4C8-9CB341702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1754" y="2033621"/>
            <a:ext cx="147012" cy="381274"/>
          </a:xfrm>
          <a:prstGeom prst="leftBracket">
            <a:avLst>
              <a:gd name="adj" fmla="val 0"/>
            </a:avLst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5004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2012-D4A3-D59F-C930-FDB0D5CD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6401"/>
            <a:ext cx="11018520" cy="501804"/>
          </a:xfrm>
        </p:spPr>
        <p:txBody>
          <a:bodyPr/>
          <a:lstStyle/>
          <a:p>
            <a:r>
              <a:rPr lang="en-US" dirty="0"/>
              <a:t>Data ingestion for RAG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CB65B-039D-F68F-3022-A9FA35384292}"/>
              </a:ext>
            </a:extLst>
          </p:cNvPr>
          <p:cNvSpPr txBox="1"/>
          <p:nvPr/>
        </p:nvSpPr>
        <p:spPr>
          <a:xfrm>
            <a:off x="586740" y="1500278"/>
            <a:ext cx="59969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Chunking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Split long-form text into short passages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LLM context length limits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Focused subset of the content </a:t>
            </a:r>
          </a:p>
          <a:p>
            <a:r>
              <a:rPr lang="en-US" dirty="0">
                <a:solidFill>
                  <a:schemeClr val="bg1"/>
                </a:solidFill>
              </a:rPr>
              <a:t>Basics chunking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200–500 tokens/passage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Maintain lexical or logical boundaries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overlap </a:t>
            </a:r>
          </a:p>
          <a:p>
            <a:r>
              <a:rPr lang="en-US" dirty="0">
                <a:solidFill>
                  <a:schemeClr val="bg1"/>
                </a:solidFill>
              </a:rPr>
              <a:t>Layout chunking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e.g., tables </a:t>
            </a:r>
          </a:p>
          <a:p>
            <a:r>
              <a:rPr lang="en-US" dirty="0">
                <a:solidFill>
                  <a:schemeClr val="bg1"/>
                </a:solidFill>
              </a:rPr>
              <a:t>Vectorization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Indexing-time: convert passages to 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07490-D4DD-B2C0-9185-D4DA711C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310" y="1193235"/>
            <a:ext cx="505439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551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054-2F75-BFE1-F91A-85E3F1AD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46" y="195144"/>
            <a:ext cx="11018520" cy="501804"/>
          </a:xfrm>
        </p:spPr>
        <p:txBody>
          <a:bodyPr/>
          <a:lstStyle/>
          <a:p>
            <a:r>
              <a:rPr lang="en-US" dirty="0"/>
              <a:t>Retrieval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8A987-4A78-A3F0-37AD-2716AF6A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5" y="1037891"/>
            <a:ext cx="5401429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663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F593-A182-8B38-66D8-B527F4B2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121224"/>
            <a:ext cx="11018520" cy="501804"/>
          </a:xfrm>
        </p:spPr>
        <p:txBody>
          <a:bodyPr/>
          <a:lstStyle/>
          <a:p>
            <a:r>
              <a:rPr lang="en-US" dirty="0"/>
              <a:t>Vectors, Vector based retrieval and Vector databases</a:t>
            </a:r>
          </a:p>
        </p:txBody>
      </p:sp>
    </p:spTree>
    <p:extLst>
      <p:ext uri="{BB962C8B-B14F-4D97-AF65-F5344CB8AC3E}">
        <p14:creationId xmlns:p14="http://schemas.microsoft.com/office/powerpoint/2010/main" val="31299663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B2156-A118-189B-1825-2CB1CD590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057E2-1D36-11E0-28C5-B94383433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8" y="612768"/>
            <a:ext cx="5551713" cy="486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8A0CB-2D37-0508-BE4A-8F479F652901}"/>
              </a:ext>
            </a:extLst>
          </p:cNvPr>
          <p:cNvSpPr txBox="1"/>
          <p:nvPr/>
        </p:nvSpPr>
        <p:spPr>
          <a:xfrm>
            <a:off x="2179320" y="0"/>
            <a:ext cx="7145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Responses are only as good as retrieved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02342-37DB-984F-5B94-F4D12DEC089B}"/>
              </a:ext>
            </a:extLst>
          </p:cNvPr>
          <p:cNvSpPr txBox="1"/>
          <p:nvPr/>
        </p:nvSpPr>
        <p:spPr>
          <a:xfrm>
            <a:off x="5845628" y="1205190"/>
            <a:ext cx="55517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Keyword search limitations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vocabulary gap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Struggle to capture nuances in language</a:t>
            </a:r>
          </a:p>
        </p:txBody>
      </p:sp>
    </p:spTree>
    <p:extLst>
      <p:ext uri="{BB962C8B-B14F-4D97-AF65-F5344CB8AC3E}">
        <p14:creationId xmlns:p14="http://schemas.microsoft.com/office/powerpoint/2010/main" val="31744643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4950</TotalTime>
  <Words>1148</Words>
  <Application>Microsoft Office PowerPoint</Application>
  <PresentationFormat>Widescreen</PresentationFormat>
  <Paragraphs>261</Paragraphs>
  <Slides>33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Segoe Sans Text</vt:lpstr>
      <vt:lpstr>Segoe UI</vt:lpstr>
      <vt:lpstr>Segoe UI Semibold</vt:lpstr>
      <vt:lpstr>Segoe UI Variable Small Light</vt:lpstr>
      <vt:lpstr>Wingdings</vt:lpstr>
      <vt:lpstr>Office Theme</vt:lpstr>
      <vt:lpstr>Worksheet</vt:lpstr>
      <vt:lpstr>Deep Dive into Azure AI Search for Gen AI Apps </vt:lpstr>
      <vt:lpstr>About me</vt:lpstr>
      <vt:lpstr>Today we’ll discuss</vt:lpstr>
      <vt:lpstr>PowerPoint Presentation</vt:lpstr>
      <vt:lpstr>PowerPoint Presentation</vt:lpstr>
      <vt:lpstr>Data ingestion for RAG</vt:lpstr>
      <vt:lpstr>Retrieval quality</vt:lpstr>
      <vt:lpstr>Vectors, Vector based retrieval and Vector databases</vt:lpstr>
      <vt:lpstr>PowerPoint Presentation</vt:lpstr>
      <vt:lpstr>PowerPoint Presentation</vt:lpstr>
      <vt:lpstr>PowerPoint Presentation</vt:lpstr>
      <vt:lpstr>Embeddings: Universal representation of data</vt:lpstr>
      <vt:lpstr>PowerPoint Presentation</vt:lpstr>
      <vt:lpstr>PowerPoint Presentation</vt:lpstr>
      <vt:lpstr>Embedding in vector space</vt:lpstr>
      <vt:lpstr>PowerPoint Presentation</vt:lpstr>
      <vt:lpstr>MTEB</vt:lpstr>
      <vt:lpstr>Vector databases in Azure </vt:lpstr>
      <vt:lpstr>Azure AI Search</vt:lpstr>
      <vt:lpstr>PowerPoint Presentation</vt:lpstr>
      <vt:lpstr>Vector Search</vt:lpstr>
      <vt:lpstr>Vector Search Query capabilities</vt:lpstr>
      <vt:lpstr>PowerPoint Presentation</vt:lpstr>
      <vt:lpstr>PowerPoint Presentation</vt:lpstr>
      <vt:lpstr>Hybrid Search</vt:lpstr>
      <vt:lpstr>PowerPoint Presentation</vt:lpstr>
      <vt:lpstr>Semantic Ranking ( L2 ranking)</vt:lpstr>
      <vt:lpstr>Query type and relevance</vt:lpstr>
      <vt:lpstr>Integrated Vectorization  ( vectorization as a service)</vt:lpstr>
      <vt:lpstr>Integrated Vectorization in Azure AI Search</vt:lpstr>
      <vt:lpstr>Lab </vt:lpstr>
      <vt:lpstr>Resources: White Paper  on improving search relevance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Arpita Parmar</dc:creator>
  <cp:lastModifiedBy>Arpita Parmar</cp:lastModifiedBy>
  <cp:revision>3</cp:revision>
  <dcterms:created xsi:type="dcterms:W3CDTF">2024-08-27T14:28:56Z</dcterms:created>
  <dcterms:modified xsi:type="dcterms:W3CDTF">2025-02-06T17:44:45Z</dcterms:modified>
</cp:coreProperties>
</file>